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347" r:id="rId2"/>
    <p:sldId id="348" r:id="rId3"/>
    <p:sldId id="349" r:id="rId4"/>
    <p:sldId id="350" r:id="rId5"/>
    <p:sldId id="307" r:id="rId6"/>
    <p:sldId id="260" r:id="rId7"/>
    <p:sldId id="261" r:id="rId8"/>
    <p:sldId id="355" r:id="rId9"/>
    <p:sldId id="263" r:id="rId10"/>
    <p:sldId id="343" r:id="rId11"/>
    <p:sldId id="306" r:id="rId12"/>
    <p:sldId id="265" r:id="rId13"/>
    <p:sldId id="266" r:id="rId14"/>
    <p:sldId id="267" r:id="rId15"/>
    <p:sldId id="270" r:id="rId16"/>
    <p:sldId id="271" r:id="rId17"/>
    <p:sldId id="305" r:id="rId18"/>
    <p:sldId id="273" r:id="rId19"/>
    <p:sldId id="274" r:id="rId20"/>
    <p:sldId id="281" r:id="rId21"/>
    <p:sldId id="275" r:id="rId22"/>
    <p:sldId id="277" r:id="rId23"/>
    <p:sldId id="289" r:id="rId24"/>
    <p:sldId id="290" r:id="rId25"/>
    <p:sldId id="291" r:id="rId26"/>
    <p:sldId id="293" r:id="rId27"/>
    <p:sldId id="292" r:id="rId28"/>
    <p:sldId id="304" r:id="rId29"/>
    <p:sldId id="282" r:id="rId30"/>
    <p:sldId id="284" r:id="rId31"/>
    <p:sldId id="285" r:id="rId32"/>
    <p:sldId id="286" r:id="rId33"/>
    <p:sldId id="287" r:id="rId34"/>
    <p:sldId id="288" r:id="rId35"/>
    <p:sldId id="356" r:id="rId36"/>
    <p:sldId id="303" r:id="rId37"/>
    <p:sldId id="294" r:id="rId38"/>
    <p:sldId id="295" r:id="rId39"/>
    <p:sldId id="297" r:id="rId40"/>
    <p:sldId id="299" r:id="rId41"/>
    <p:sldId id="300" r:id="rId42"/>
    <p:sldId id="357" r:id="rId43"/>
    <p:sldId id="302" r:id="rId44"/>
    <p:sldId id="301" r:id="rId45"/>
    <p:sldId id="358" r:id="rId46"/>
    <p:sldId id="319" r:id="rId47"/>
    <p:sldId id="308" r:id="rId48"/>
    <p:sldId id="309" r:id="rId49"/>
    <p:sldId id="315" r:id="rId50"/>
    <p:sldId id="314" r:id="rId51"/>
    <p:sldId id="310" r:id="rId52"/>
    <p:sldId id="311" r:id="rId53"/>
    <p:sldId id="324" r:id="rId54"/>
    <p:sldId id="316" r:id="rId55"/>
    <p:sldId id="318" r:id="rId56"/>
    <p:sldId id="312" r:id="rId57"/>
    <p:sldId id="354" r:id="rId58"/>
    <p:sldId id="280" r:id="rId59"/>
  </p:sldIdLst>
  <p:sldSz cx="9144000" cy="5143500" type="screen16x9"/>
  <p:notesSz cx="46863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Contents" id="{96D9F110-604F-4169-AE37-41134E5428A1}">
          <p14:sldIdLst>
            <p14:sldId id="347"/>
            <p14:sldId id="348"/>
          </p14:sldIdLst>
        </p14:section>
        <p14:section name="Basic Setup" id="{90FDD285-6976-4C46-A2E4-A8D1526CF6F6}">
          <p14:sldIdLst>
            <p14:sldId id="349"/>
            <p14:sldId id="350"/>
          </p14:sldIdLst>
        </p14:section>
        <p14:section name="Bandwidth &amp; Memory" id="{AE9275D2-3CED-48B1-A20A-ABC4E50F65A4}">
          <p14:sldIdLst>
            <p14:sldId id="307"/>
            <p14:sldId id="260"/>
            <p14:sldId id="261"/>
            <p14:sldId id="355"/>
            <p14:sldId id="263"/>
            <p14:sldId id="343"/>
          </p14:sldIdLst>
        </p14:section>
        <p14:section name="Sampling" id="{715CA5A4-BA8E-4FA0-A846-24A3E3E67F7C}">
          <p14:sldIdLst>
            <p14:sldId id="306"/>
            <p14:sldId id="265"/>
            <p14:sldId id="266"/>
            <p14:sldId id="267"/>
            <p14:sldId id="270"/>
            <p14:sldId id="271"/>
          </p14:sldIdLst>
        </p14:section>
        <p14:section name="Screen" id="{94F15327-9CF3-4BD7-8EB6-5FFE933A7FB7}">
          <p14:sldIdLst>
            <p14:sldId id="305"/>
            <p14:sldId id="273"/>
            <p14:sldId id="274"/>
            <p14:sldId id="281"/>
            <p14:sldId id="275"/>
            <p14:sldId id="277"/>
            <p14:sldId id="289"/>
            <p14:sldId id="290"/>
            <p14:sldId id="291"/>
            <p14:sldId id="293"/>
            <p14:sldId id="292"/>
          </p14:sldIdLst>
        </p14:section>
        <p14:section name="Trigger" id="{350067DE-9DF1-4D65-B7A3-DA2BAE8BD21D}">
          <p14:sldIdLst>
            <p14:sldId id="304"/>
            <p14:sldId id="282"/>
            <p14:sldId id="284"/>
            <p14:sldId id="285"/>
            <p14:sldId id="286"/>
            <p14:sldId id="287"/>
            <p14:sldId id="288"/>
            <p14:sldId id="356"/>
          </p14:sldIdLst>
        </p14:section>
        <p14:section name="Measurements" id="{7BAA64EF-B305-4CA3-A223-9CF7644FF9D6}">
          <p14:sldIdLst>
            <p14:sldId id="303"/>
            <p14:sldId id="294"/>
            <p14:sldId id="295"/>
            <p14:sldId id="297"/>
            <p14:sldId id="299"/>
            <p14:sldId id="300"/>
            <p14:sldId id="357"/>
          </p14:sldIdLst>
        </p14:section>
        <p14:section name="Mathematics" id="{8664B8A0-335B-4A14-A930-3769FD5D0E49}">
          <p14:sldIdLst>
            <p14:sldId id="302"/>
            <p14:sldId id="301"/>
            <p14:sldId id="358"/>
            <p14:sldId id="319"/>
          </p14:sldIdLst>
        </p14:section>
        <p14:section name="WaveScan" id="{39D8D5E4-4582-4AF3-B8F3-FAA0E777CC66}">
          <p14:sldIdLst>
            <p14:sldId id="308"/>
            <p14:sldId id="309"/>
            <p14:sldId id="315"/>
            <p14:sldId id="314"/>
          </p14:sldIdLst>
        </p14:section>
        <p14:section name="LabNotebook" id="{7313E1C2-B86B-40EE-976D-F57D8C4E2EBD}">
          <p14:sldIdLst>
            <p14:sldId id="310"/>
            <p14:sldId id="311"/>
            <p14:sldId id="324"/>
            <p14:sldId id="316"/>
            <p14:sldId id="318"/>
            <p14:sldId id="312"/>
            <p14:sldId id="354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81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pos="2880">
          <p15:clr>
            <a:srgbClr val="A4A3A4"/>
          </p15:clr>
        </p15:guide>
        <p15:guide id="5" pos="204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0"/>
    <a:srgbClr val="CCFFFF"/>
    <a:srgbClr val="FFFFCC"/>
    <a:srgbClr val="FFFF99"/>
    <a:srgbClr val="C18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 showGuides="1">
      <p:cViewPr varScale="1">
        <p:scale>
          <a:sx n="126" d="100"/>
          <a:sy n="126" d="100"/>
        </p:scale>
        <p:origin x="-90" y="-438"/>
      </p:cViewPr>
      <p:guideLst>
        <p:guide orient="horz" pos="1620"/>
        <p:guide orient="horz" pos="2981"/>
        <p:guide orient="horz" pos="350"/>
        <p:guide pos="2880"/>
        <p:guide pos="204"/>
        <p:guide pos="5556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30730" cy="434340"/>
          </a:xfrm>
          <a:prstGeom prst="rect">
            <a:avLst/>
          </a:prstGeom>
        </p:spPr>
        <p:txBody>
          <a:bodyPr vert="horz" lIns="76416" tIns="38208" rIns="76416" bIns="3820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4486" y="0"/>
            <a:ext cx="2030730" cy="434340"/>
          </a:xfrm>
          <a:prstGeom prst="rect">
            <a:avLst/>
          </a:prstGeom>
        </p:spPr>
        <p:txBody>
          <a:bodyPr vert="horz" lIns="76416" tIns="38208" rIns="76416" bIns="38208" rtlCol="0"/>
          <a:lstStyle>
            <a:lvl1pPr algn="r">
              <a:defRPr sz="1000"/>
            </a:lvl1pPr>
          </a:lstStyle>
          <a:p>
            <a:fld id="{00450D02-65DE-4536-B328-DA547F943231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416" tIns="38208" rIns="76416" bIns="382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630" y="4126230"/>
            <a:ext cx="3749040" cy="3909060"/>
          </a:xfrm>
          <a:prstGeom prst="rect">
            <a:avLst/>
          </a:prstGeom>
        </p:spPr>
        <p:txBody>
          <a:bodyPr vert="horz" lIns="76416" tIns="38208" rIns="76416" bIns="382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030730" cy="434340"/>
          </a:xfrm>
          <a:prstGeom prst="rect">
            <a:avLst/>
          </a:prstGeom>
        </p:spPr>
        <p:txBody>
          <a:bodyPr vert="horz" lIns="76416" tIns="38208" rIns="76416" bIns="3820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4486" y="8250952"/>
            <a:ext cx="2030730" cy="434340"/>
          </a:xfrm>
          <a:prstGeom prst="rect">
            <a:avLst/>
          </a:prstGeom>
        </p:spPr>
        <p:txBody>
          <a:bodyPr vert="horz" lIns="76416" tIns="38208" rIns="76416" bIns="38208" rtlCol="0" anchor="b"/>
          <a:lstStyle>
            <a:lvl1pPr algn="r">
              <a:defRPr sz="1000"/>
            </a:lvl1pPr>
          </a:lstStyle>
          <a:p>
            <a:fld id="{3E4BE4D5-E7AC-40DE-A5BE-E518B9C0C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105150"/>
          </a:xfrm>
          <a:prstGeom prst="rect">
            <a:avLst/>
          </a:prstGeom>
          <a:solidFill>
            <a:srgbClr val="007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3" y="3255886"/>
            <a:ext cx="3408197" cy="540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14180" y="1059582"/>
            <a:ext cx="5725972" cy="1371599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noProof="0" smtClean="0"/>
              <a:t>Click to edit Master title style</a:t>
            </a:r>
            <a:endParaRPr lang="de-DE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14180" y="2499742"/>
            <a:ext cx="5729420" cy="5334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Click to edit Master subtitle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6580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BC0"/>
                </a:solidFill>
              </a:defRPr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5" y="321"/>
            <a:ext cx="4095113" cy="4878000"/>
          </a:xfrm>
          <a:prstGeom prst="rect">
            <a:avLst/>
          </a:prstGeom>
        </p:spPr>
      </p:pic>
      <p:cxnSp>
        <p:nvCxnSpPr>
          <p:cNvPr id="8" name="LC_Header_Line"/>
          <p:cNvCxnSpPr/>
          <p:nvPr userDrawn="1"/>
        </p:nvCxnSpPr>
        <p:spPr>
          <a:xfrm>
            <a:off x="0" y="483518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00087"/>
            <a:ext cx="6480398" cy="3816351"/>
          </a:xfrm>
        </p:spPr>
        <p:txBody>
          <a:bodyPr>
            <a:noAutofit/>
          </a:bodyPr>
          <a:lstStyle>
            <a:lvl1pPr>
              <a:spcAft>
                <a:spcPts val="900"/>
              </a:spcAft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288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734600" y="4914288"/>
            <a:ext cx="9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452524-2F50-470A-82C8-A1586777825E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696" y="4914288"/>
            <a:ext cx="39451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6F12BB2-4379-4644-809A-697B3535781E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96288"/>
            <a:ext cx="1590493" cy="2520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1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8496300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  <a:prstGeom prst="rect">
            <a:avLst/>
          </a:prstGeom>
        </p:spPr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  <a:prstGeom prst="rect">
            <a:avLst/>
          </a:prstGeom>
        </p:spPr>
        <p:txBody>
          <a:bodyPr/>
          <a:lstStyle/>
          <a:p>
            <a:fld id="{E6F12BB2-4379-4644-809A-697B353578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555625"/>
            <a:ext cx="4104134" cy="4176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555625"/>
            <a:ext cx="4109080" cy="4176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  <a:prstGeom prst="rect">
            <a:avLst/>
          </a:prstGeom>
        </p:spPr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  <a:prstGeom prst="rect">
            <a:avLst/>
          </a:prstGeom>
        </p:spPr>
        <p:txBody>
          <a:bodyPr/>
          <a:lstStyle/>
          <a:p>
            <a:fld id="{E6F12BB2-4379-4644-809A-697B353578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1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tl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555526"/>
            <a:ext cx="4104134" cy="4325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C187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059582"/>
            <a:ext cx="4104134" cy="3672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338" y="555526"/>
            <a:ext cx="4104134" cy="4325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C187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1059582"/>
            <a:ext cx="4082306" cy="367275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  <a:prstGeom prst="rect">
            <a:avLst/>
          </a:prstGeom>
        </p:spPr>
        <p:txBody>
          <a:bodyPr/>
          <a:lstStyle/>
          <a:p>
            <a:fld id="{45856840-63C8-4A19-B33D-E6414B157FA8}" type="datetime1">
              <a:rPr lang="en-US" smtClean="0"/>
              <a:t>7/12/2017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  <a:prstGeom prst="rect">
            <a:avLst/>
          </a:prstGeom>
        </p:spPr>
        <p:txBody>
          <a:bodyPr/>
          <a:lstStyle/>
          <a:p>
            <a:fld id="{E6F12BB2-4379-4644-809A-697B353578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850" y="-10045"/>
            <a:ext cx="7992566" cy="49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  <a:prstGeom prst="rect">
            <a:avLst/>
          </a:prstGeom>
        </p:spPr>
        <p:txBody>
          <a:bodyPr/>
          <a:lstStyle/>
          <a:p>
            <a:fld id="{82F42058-46C7-4696-9CEC-A4E870BD86DD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  <a:prstGeom prst="rect">
            <a:avLst/>
          </a:prstGeom>
        </p:spPr>
        <p:txBody>
          <a:bodyPr/>
          <a:lstStyle/>
          <a:p>
            <a:fld id="{E6F12BB2-4379-4644-809A-697B353578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  <a:prstGeom prst="rect">
            <a:avLst/>
          </a:prstGeom>
        </p:spPr>
        <p:txBody>
          <a:bodyPr/>
          <a:lstStyle/>
          <a:p>
            <a:fld id="{A18EE644-FF56-4B68-AEC8-59E2E80BE663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  <a:prstGeom prst="rect">
            <a:avLst/>
          </a:prstGeom>
        </p:spPr>
        <p:txBody>
          <a:bodyPr/>
          <a:lstStyle/>
          <a:p>
            <a:fld id="{E6F12BB2-4379-4644-809A-697B3535781E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5540881"/>
              </p:ext>
            </p:extLst>
          </p:nvPr>
        </p:nvGraphicFramePr>
        <p:xfrm>
          <a:off x="323850" y="771550"/>
          <a:ext cx="8496300" cy="36713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39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6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strike="noStrike" kern="1200" noProof="0" dirty="0" smtClean="0">
                          <a:solidFill>
                            <a:srgbClr val="C187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US" sz="2400" b="0" u="none" strike="noStrike" kern="1200" noProof="0" dirty="0">
                        <a:solidFill>
                          <a:srgbClr val="C1870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82" marR="105182" marT="52591" marB="52591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US" sz="2400" b="0" u="none" strike="noStrike" kern="1200" noProof="0" dirty="0" smtClean="0">
                          <a:solidFill>
                            <a:srgbClr val="C187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US" sz="2400" b="0" u="none" strike="noStrike" kern="1200" noProof="0" dirty="0">
                        <a:solidFill>
                          <a:srgbClr val="C1870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b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endParaRPr lang="en-US" sz="2000" b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strike="noStrike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strike="noStrike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endParaRPr lang="en-US" sz="2000" b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endParaRPr lang="en-US" sz="2000" b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endParaRPr lang="en-US" sz="2000" b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endParaRPr lang="en-US" sz="20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9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-10045"/>
            <a:ext cx="7992566" cy="493563"/>
          </a:xfrm>
          <a:prstGeom prst="rect">
            <a:avLst/>
          </a:prstGeom>
        </p:spPr>
        <p:txBody>
          <a:bodyPr vert="horz" wrap="none" lIns="90000" tIns="45720" rIns="9000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555625"/>
            <a:ext cx="8496300" cy="417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35" y="-442"/>
            <a:ext cx="3811765" cy="4860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288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756368" y="4914288"/>
            <a:ext cx="9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452524-2F50-470A-82C8-A1586777825E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416" y="4914288"/>
            <a:ext cx="39451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6F12BB2-4379-4644-809A-697B3535781E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96288"/>
            <a:ext cx="1590493" cy="2520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  <p:cxnSp>
        <p:nvCxnSpPr>
          <p:cNvPr id="7" name="LC_Header_Line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B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Clr>
          <a:srgbClr val="007BC0"/>
        </a:buClr>
        <a:buSzPct val="100000"/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600"/>
        </a:spcAft>
        <a:buClr>
          <a:srgbClr val="007BC0"/>
        </a:buClr>
        <a:buFont typeface="Wingdings" pitchFamily="2" charset="2"/>
        <a:buChar char="Ä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0"/>
        </a:spcBef>
        <a:buClr>
          <a:srgbClr val="007BC0"/>
        </a:buClr>
        <a:buFont typeface="Wingdings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mailto:jens.scheuren@teledynelecroy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555526"/>
            <a:ext cx="8496300" cy="626300"/>
          </a:xfrm>
        </p:spPr>
        <p:txBody>
          <a:bodyPr anchor="b"/>
          <a:lstStyle/>
          <a:p>
            <a:r>
              <a:rPr lang="en-US" sz="3600" dirty="0" smtClean="0">
                <a:solidFill>
                  <a:schemeClr val="bg1"/>
                </a:solidFill>
              </a:rPr>
              <a:t>Oscilloscope Basics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3528" y="1131590"/>
            <a:ext cx="8496622" cy="5334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436688" indent="-1436688"/>
            <a:r>
              <a:rPr lang="en-US" dirty="0"/>
              <a:t>What my digital storage oscilloscope can do! 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174"/>
          <a:stretch/>
        </p:blipFill>
        <p:spPr>
          <a:xfrm>
            <a:off x="3408001" y="2470725"/>
            <a:ext cx="558056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Memory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27285"/>
            <a:ext cx="8496300" cy="4176713"/>
          </a:xfrm>
        </p:spPr>
        <p:txBody>
          <a:bodyPr/>
          <a:lstStyle/>
          <a:p>
            <a:r>
              <a:rPr lang="en-US" sz="2000" dirty="0" smtClean="0"/>
              <a:t>Efficient and </a:t>
            </a:r>
            <a:br>
              <a:rPr lang="en-US" sz="2000" dirty="0" smtClean="0"/>
            </a:br>
            <a:r>
              <a:rPr lang="en-US" sz="2000" dirty="0" smtClean="0"/>
              <a:t>intelligent memory</a:t>
            </a:r>
            <a:br>
              <a:rPr lang="en-US" sz="2000" dirty="0" smtClean="0"/>
            </a:br>
            <a:r>
              <a:rPr lang="en-US" sz="2000" dirty="0" smtClean="0"/>
              <a:t>use</a:t>
            </a:r>
          </a:p>
          <a:p>
            <a:r>
              <a:rPr lang="en-US" sz="2000" dirty="0" smtClean="0"/>
              <a:t>Memory division into </a:t>
            </a:r>
            <a:br>
              <a:rPr lang="en-US" sz="2000" dirty="0" smtClean="0"/>
            </a:br>
            <a:r>
              <a:rPr lang="en-US" sz="2000" dirty="0" smtClean="0"/>
              <a:t>to 10'000+ segments</a:t>
            </a:r>
          </a:p>
          <a:p>
            <a:r>
              <a:rPr lang="en-US" sz="2000" dirty="0" smtClean="0"/>
              <a:t>Up to 1.25 million</a:t>
            </a:r>
            <a:br>
              <a:rPr lang="en-US" sz="2000" dirty="0" smtClean="0"/>
            </a:br>
            <a:r>
              <a:rPr lang="en-US" sz="2000" dirty="0" smtClean="0"/>
              <a:t>acquisitions/s</a:t>
            </a:r>
          </a:p>
          <a:p>
            <a:r>
              <a:rPr lang="en-US" sz="2000" dirty="0" smtClean="0"/>
              <a:t>Capturing fast</a:t>
            </a:r>
            <a:br>
              <a:rPr lang="en-US" sz="2000" dirty="0" smtClean="0"/>
            </a:br>
            <a:r>
              <a:rPr lang="en-US" sz="2000" dirty="0" smtClean="0"/>
              <a:t>events with long</a:t>
            </a:r>
            <a:br>
              <a:rPr lang="en-US" sz="2000" dirty="0" smtClean="0"/>
            </a:br>
            <a:r>
              <a:rPr lang="en-US" sz="2000" dirty="0" smtClean="0"/>
              <a:t>pauses</a:t>
            </a:r>
          </a:p>
          <a:p>
            <a:r>
              <a:rPr lang="en-US" sz="2000" dirty="0" smtClean="0"/>
              <a:t>Table with time stamp for every segment for clear allocation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91" y="771550"/>
            <a:ext cx="5777581" cy="3024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de-DE" sz="3200" dirty="0" smtClean="0"/>
              <a:t>Sampling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Sampling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Standard mode in oscilloscopes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Individual sampling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Transient signals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Dependent on the time base and number of channels (interleaved sampling)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Problem of aliasing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andom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nterleave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ampling</a:t>
            </a:r>
            <a:r>
              <a:rPr lang="en-US" sz="2000" dirty="0" smtClean="0"/>
              <a:t> 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quivalent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ampling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Multisampling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For periodic signals with a stable trigger time only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High effective sampling rates are possible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Mode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Slow signals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 Time Sampling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Sine Wave: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Single frequency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Sampling rate &gt; 2 x max. frequency</a:t>
            </a:r>
          </a:p>
          <a:p>
            <a:pPr lvl="1"/>
            <a:r>
              <a:rPr lang="en-US" dirty="0" smtClean="0"/>
              <a:t>'</a:t>
            </a:r>
            <a:r>
              <a:rPr lang="en-US" dirty="0" err="1" smtClean="0"/>
              <a:t>Nyquist</a:t>
            </a:r>
            <a:r>
              <a:rPr lang="en-US" dirty="0" smtClean="0"/>
              <a:t>-Theorem'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Pulse, Rectangular Waves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Broadband</a:t>
            </a:r>
          </a:p>
          <a:p>
            <a:pPr lvl="1"/>
            <a:r>
              <a:rPr lang="en-US" dirty="0" smtClean="0"/>
              <a:t>Sampling rate &gt; 10 x Max. frequency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Realistically: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10-fold oversampling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DSO Basics Sine, no sam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81" y="627533"/>
            <a:ext cx="2714130" cy="1849353"/>
          </a:xfrm>
          <a:prstGeom prst="rect">
            <a:avLst/>
          </a:prstGeom>
        </p:spPr>
      </p:pic>
      <p:pic>
        <p:nvPicPr>
          <p:cNvPr id="11" name="Picture 10" descr="DSO Basics Pulse, no samp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81" y="2643758"/>
            <a:ext cx="2714131" cy="1849353"/>
          </a:xfrm>
          <a:prstGeom prst="rect">
            <a:avLst/>
          </a:prstGeom>
        </p:spPr>
      </p:pic>
      <p:pic>
        <p:nvPicPr>
          <p:cNvPr id="12" name="Picture 11" descr="DSO Basics Sine, only samp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81" y="627533"/>
            <a:ext cx="2714131" cy="1849353"/>
          </a:xfrm>
          <a:prstGeom prst="rect">
            <a:avLst/>
          </a:prstGeom>
        </p:spPr>
      </p:pic>
      <p:pic>
        <p:nvPicPr>
          <p:cNvPr id="13" name="Picture 12" descr="DSO Basics Pulse, only Samp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5781" y="2643758"/>
            <a:ext cx="2714131" cy="1849353"/>
          </a:xfrm>
          <a:prstGeom prst="rect">
            <a:avLst/>
          </a:prstGeom>
        </p:spPr>
      </p:pic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Aliasing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864567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Reason:</a:t>
            </a:r>
            <a:r>
              <a:rPr lang="en-US" sz="2000" dirty="0" smtClean="0"/>
              <a:t> Sampling rate too low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  <a:r>
              <a:rPr lang="en-US" sz="2000" dirty="0" smtClean="0"/>
              <a:t>: Frequency too low, wrong waveform, no trigger possible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 descr="DSO Basics Aliasing Sine 8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152" y="1448005"/>
            <a:ext cx="6964826" cy="2923945"/>
          </a:xfrm>
          <a:prstGeom prst="rect">
            <a:avLst/>
          </a:prstGeom>
        </p:spPr>
      </p:pic>
      <p:pic>
        <p:nvPicPr>
          <p:cNvPr id="11" name="Picture 10" descr="DSO Basics Aliasing 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186" y="1592021"/>
            <a:ext cx="6964830" cy="2923945"/>
          </a:xfrm>
          <a:prstGeom prst="rect">
            <a:avLst/>
          </a:prstGeom>
        </p:spPr>
      </p:pic>
      <p:pic>
        <p:nvPicPr>
          <p:cNvPr id="12" name="Picture 11" descr="DSO Basics Aliasing Samp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453" y="1448005"/>
            <a:ext cx="6964830" cy="2923945"/>
          </a:xfrm>
          <a:prstGeom prst="rect">
            <a:avLst/>
          </a:prstGeom>
        </p:spPr>
      </p:pic>
      <p:pic>
        <p:nvPicPr>
          <p:cNvPr id="13" name="Picture 12" descr="DSO Basics Aliasing L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7152" y="1448005"/>
            <a:ext cx="6964830" cy="2923945"/>
          </a:xfrm>
          <a:prstGeom prst="rect">
            <a:avLst/>
          </a:prstGeom>
        </p:spPr>
      </p:pic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Multisampling (Random Interleaved Sampling)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792559"/>
          </a:xfrm>
        </p:spPr>
        <p:txBody>
          <a:bodyPr/>
          <a:lstStyle/>
          <a:p>
            <a:r>
              <a:rPr lang="en-US" sz="2000" dirty="0" smtClean="0"/>
              <a:t>Multisampling of a signal </a:t>
            </a:r>
            <a:r>
              <a:rPr lang="en-US" sz="2000" dirty="0" smtClean="0">
                <a:sym typeface="Symbol"/>
              </a:rPr>
              <a:t> high effective sampling rate</a:t>
            </a:r>
            <a:endParaRPr lang="en-US" sz="2000" dirty="0" smtClean="0"/>
          </a:p>
          <a:p>
            <a:r>
              <a:rPr lang="en-US" sz="2000" dirty="0" smtClean="0"/>
              <a:t>For periodic </a:t>
            </a:r>
            <a:r>
              <a:rPr lang="en-US" sz="2000" dirty="0"/>
              <a:t>signals with </a:t>
            </a:r>
            <a:r>
              <a:rPr lang="en-US" sz="2000" dirty="0" smtClean="0"/>
              <a:t>a stable trigger time only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14" descr="DSO Basics RIS 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6542" y="1379793"/>
            <a:ext cx="6165686" cy="3240360"/>
          </a:xfrm>
          <a:prstGeom prst="rect">
            <a:avLst/>
          </a:prstGeom>
        </p:spPr>
      </p:pic>
      <p:pic>
        <p:nvPicPr>
          <p:cNvPr id="22" name="Picture 21" descr="DSO Basics RIS Sampled 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542" y="1380273"/>
            <a:ext cx="6165686" cy="3240360"/>
          </a:xfrm>
          <a:prstGeom prst="rect">
            <a:avLst/>
          </a:prstGeom>
        </p:spPr>
      </p:pic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8" y="1369386"/>
            <a:ext cx="6165529" cy="324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9" y="1369746"/>
            <a:ext cx="6165529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27" y="1380632"/>
            <a:ext cx="6165529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41" y="1380632"/>
            <a:ext cx="6165529" cy="32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43" y="1376438"/>
            <a:ext cx="6165529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35" y="1380272"/>
            <a:ext cx="616552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- Roll Mode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792559"/>
          </a:xfrm>
        </p:spPr>
        <p:txBody>
          <a:bodyPr/>
          <a:lstStyle/>
          <a:p>
            <a:r>
              <a:rPr lang="en-US" sz="2000" dirty="0" smtClean="0"/>
              <a:t>Display of slow processes (e.g. t </a:t>
            </a:r>
            <a:r>
              <a:rPr lang="en-US" sz="2000" dirty="0" smtClean="0">
                <a:latin typeface="Symbol" pitchFamily="18" charset="2"/>
              </a:rPr>
              <a:t></a:t>
            </a:r>
            <a:r>
              <a:rPr lang="en-US" sz="2000" dirty="0" smtClean="0"/>
              <a:t> 0.5 s/div)</a:t>
            </a:r>
          </a:p>
          <a:p>
            <a:r>
              <a:rPr lang="en-US" sz="2000" dirty="0" smtClean="0"/>
              <a:t>The signal passes through the screen from right to left</a:t>
            </a:r>
            <a:endParaRPr lang="en-US" sz="2000" dirty="0"/>
          </a:p>
        </p:txBody>
      </p:sp>
      <p:pic>
        <p:nvPicPr>
          <p:cNvPr id="7" name="Picture 6" descr="DSO Basics Roll Mode Gr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299" y="1419622"/>
            <a:ext cx="5732264" cy="3061549"/>
          </a:xfrm>
          <a:prstGeom prst="rect">
            <a:avLst/>
          </a:prstGeom>
        </p:spPr>
      </p:pic>
      <p:pic>
        <p:nvPicPr>
          <p:cNvPr id="8" name="Picture 7" descr="DSO Basics Roll Mode Pul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499" y="1419622"/>
            <a:ext cx="5732264" cy="3061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8018" y="1367545"/>
            <a:ext cx="2015982" cy="2751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SO Basics Roll Mode 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1630" y="1419532"/>
            <a:ext cx="592075" cy="3061030"/>
          </a:xfrm>
          <a:prstGeom prst="rect">
            <a:avLst/>
          </a:prstGeom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2803327" y="4577331"/>
            <a:ext cx="5276308" cy="1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770496" y="4927918"/>
            <a:ext cx="972000" cy="216000"/>
          </a:xfrm>
        </p:spPr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4927918"/>
            <a:ext cx="394516" cy="216000"/>
          </a:xfrm>
        </p:spPr>
        <p:txBody>
          <a:bodyPr/>
          <a:lstStyle/>
          <a:p>
            <a:fld id="{E6F12BB2-4379-4644-809A-697B3535781E}" type="slidenum">
              <a:rPr lang="en-US" smtClean="0"/>
              <a:t>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de-DE" sz="3200" dirty="0" smtClean="0"/>
              <a:t>Screen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 Display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Signals</a:t>
            </a:r>
          </a:p>
          <a:p>
            <a:pPr lvl="1"/>
            <a:r>
              <a:rPr lang="en-US" dirty="0" smtClean="0"/>
              <a:t>Direct Display</a:t>
            </a:r>
          </a:p>
          <a:p>
            <a:pPr lvl="1"/>
            <a:r>
              <a:rPr lang="en-US" dirty="0" smtClean="0"/>
              <a:t>Enlarged Display (Zoom, Sections)</a:t>
            </a:r>
          </a:p>
          <a:p>
            <a:pPr lvl="1"/>
            <a:r>
              <a:rPr lang="en-US" dirty="0" smtClean="0"/>
              <a:t>Calculated Signals (Mathematical Combinations)</a:t>
            </a:r>
          </a:p>
          <a:p>
            <a:pPr lvl="1"/>
            <a:r>
              <a:rPr lang="en-US" dirty="0" smtClean="0"/>
              <a:t>FFT Display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</a:p>
          <a:p>
            <a:pPr lvl="1"/>
            <a:r>
              <a:rPr lang="en-US" dirty="0" smtClean="0"/>
              <a:t>Manual Cursor Readout</a:t>
            </a:r>
          </a:p>
          <a:p>
            <a:pPr lvl="1"/>
            <a:r>
              <a:rPr lang="en-US" dirty="0" smtClean="0"/>
              <a:t>Automated Parameter Measurements</a:t>
            </a:r>
          </a:p>
          <a:p>
            <a:pPr lvl="1"/>
            <a:r>
              <a:rPr lang="en-US" dirty="0" smtClean="0"/>
              <a:t>Statistics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/ Settings</a:t>
            </a:r>
          </a:p>
          <a:p>
            <a:pPr lvl="1"/>
            <a:r>
              <a:rPr lang="en-US" dirty="0" smtClean="0"/>
              <a:t>Horizontal / Vertical Scale</a:t>
            </a:r>
          </a:p>
          <a:p>
            <a:pPr lvl="1"/>
            <a:r>
              <a:rPr lang="en-US" dirty="0" smtClean="0"/>
              <a:t>Trigger Settings</a:t>
            </a:r>
          </a:p>
          <a:p>
            <a:pPr lvl="1"/>
            <a:r>
              <a:rPr lang="en-US" dirty="0" smtClean="0"/>
              <a:t>Channel Menu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8194"/>
            <a:ext cx="6027314" cy="23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504527"/>
          </a:xfrm>
        </p:spPr>
        <p:txBody>
          <a:bodyPr/>
          <a:lstStyle/>
          <a:p>
            <a:pPr lvl="0"/>
            <a:r>
              <a:rPr lang="en-US" sz="2000" dirty="0" smtClean="0"/>
              <a:t>Display of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Points </a:t>
            </a:r>
            <a:r>
              <a:rPr lang="en-US" sz="2000" dirty="0" smtClean="0"/>
              <a:t>or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Interpolated Waves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19</a:t>
            </a:fld>
            <a:endParaRPr lang="en-US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323850" y="1131590"/>
            <a:ext cx="417312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Measured Points</a:t>
            </a:r>
          </a:p>
          <a:p>
            <a:pPr lvl="1"/>
            <a:r>
              <a:rPr lang="en-US" sz="1800" dirty="0" smtClean="0"/>
              <a:t>sampling points, not connected</a:t>
            </a:r>
            <a:endParaRPr lang="en-US" sz="1800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654894" y="1131590"/>
            <a:ext cx="417312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Interpolated Display</a:t>
            </a:r>
          </a:p>
          <a:p>
            <a:pPr lvl="1"/>
            <a:r>
              <a:rPr lang="en-US" sz="1800" dirty="0" smtClean="0"/>
              <a:t>Linear or Sin x/x connected</a:t>
            </a:r>
            <a:endParaRPr lang="en-US" sz="1800" dirty="0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3743"/>
            <a:ext cx="6044445" cy="2382223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4215"/>
            <a:ext cx="6044445" cy="2382223"/>
          </a:xfrm>
          <a:prstGeom prst="rect">
            <a:avLst/>
          </a:prstGeom>
        </p:spPr>
      </p:pic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27534"/>
            <a:ext cx="6480398" cy="381635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Basic Setup of a Digital Oscilloscope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Analogue and Digital Bandwidth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Memory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Signal Sampling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Display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Trigger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Measurement (Cursor, Parameter)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Math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Automatic Signal-Evaluation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496" y="4927918"/>
            <a:ext cx="972000" cy="216000"/>
          </a:xfrm>
        </p:spPr>
        <p:txBody>
          <a:bodyPr/>
          <a:lstStyle/>
          <a:p>
            <a:fld id="{248D5483-976F-41AB-928B-1BDC493F1772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4927918"/>
            <a:ext cx="394516" cy="216000"/>
          </a:xfrm>
        </p:spPr>
        <p:txBody>
          <a:bodyPr/>
          <a:lstStyle/>
          <a:p>
            <a:fld id="{E6F12BB2-4379-4644-809A-697B353578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504527"/>
          </a:xfrm>
        </p:spPr>
        <p:txBody>
          <a:bodyPr/>
          <a:lstStyle/>
          <a:p>
            <a:pPr lvl="0"/>
            <a:r>
              <a:rPr lang="en-US" sz="2000" dirty="0" smtClean="0"/>
              <a:t>Comparison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Connection </a:t>
            </a:r>
            <a:r>
              <a:rPr lang="en-US" sz="2000" dirty="0" smtClean="0"/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(x)/x Interpolation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48" y="1131590"/>
            <a:ext cx="7404630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2" y="1131990"/>
            <a:ext cx="7404608" cy="36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2" y="1131990"/>
            <a:ext cx="7404608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2" y="1131990"/>
            <a:ext cx="740460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50" y="2118194"/>
            <a:ext cx="6027314" cy="23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23850" y="627063"/>
            <a:ext cx="8496300" cy="504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Averaging </a:t>
            </a:r>
            <a:r>
              <a:rPr lang="en-US" sz="2000" dirty="0" smtClean="0"/>
              <a:t>of Measurement Data</a:t>
            </a:r>
            <a:endParaRPr lang="en-US" sz="2000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323850" y="1131590"/>
            <a:ext cx="417312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Raw Data</a:t>
            </a:r>
          </a:p>
          <a:p>
            <a:pPr lvl="1"/>
            <a:r>
              <a:rPr lang="en-US" sz="1800" dirty="0" smtClean="0"/>
              <a:t>Display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1800" dirty="0" smtClean="0"/>
              <a:t>points</a:t>
            </a:r>
            <a:endParaRPr lang="en-US" sz="18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654894" y="1131590"/>
            <a:ext cx="417312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Averaged Representation</a:t>
            </a:r>
          </a:p>
          <a:p>
            <a:pPr lvl="1"/>
            <a:r>
              <a:rPr lang="en-US" sz="1800" dirty="0" smtClean="0"/>
              <a:t>‘Clean‘ Signal (?)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91" y="2133743"/>
            <a:ext cx="6044445" cy="2382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3743"/>
            <a:ext cx="6044445" cy="2382223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23850" y="627063"/>
            <a:ext cx="8496300" cy="504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 reduction for display </a:t>
            </a:r>
            <a:r>
              <a:rPr lang="en-US" sz="2000" dirty="0" smtClean="0">
                <a:sym typeface="Symbol"/>
              </a:rPr>
              <a:t> max/min display</a:t>
            </a:r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247142"/>
            <a:ext cx="5760000" cy="1809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34" y="3119350"/>
            <a:ext cx="1277706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110700" y="1232062"/>
            <a:ext cx="5652000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2604" y="94403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1 Million Data Points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812" y="4583309"/>
            <a:ext cx="197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1'000 Screen Columns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11102" y="2327262"/>
            <a:ext cx="257042" cy="1368152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24128" y="1967222"/>
            <a:ext cx="144016" cy="1728192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66364" y="1772970"/>
            <a:ext cx="108000" cy="108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32374" y="2219262"/>
            <a:ext cx="108000" cy="108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11363" y="3729637"/>
            <a:ext cx="126000" cy="154800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8"/>
          <p:cNvSpPr txBox="1">
            <a:spLocks/>
          </p:cNvSpPr>
          <p:nvPr/>
        </p:nvSpPr>
        <p:spPr>
          <a:xfrm>
            <a:off x="323528" y="1275135"/>
            <a:ext cx="2520280" cy="3240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/>
            <a:r>
              <a:rPr lang="en-US" sz="1600" dirty="0" smtClean="0"/>
              <a:t>Grouping of the raw data</a:t>
            </a:r>
          </a:p>
          <a:p>
            <a:pPr marL="358775" lvl="1" indent="-358775"/>
            <a:r>
              <a:rPr lang="en-US" sz="1600" dirty="0" smtClean="0"/>
              <a:t>Determine of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max/min values</a:t>
            </a:r>
          </a:p>
          <a:p>
            <a:pPr marL="358775" lvl="1" indent="-358775"/>
            <a:r>
              <a:rPr lang="en-US" sz="1600" dirty="0" smtClean="0"/>
              <a:t>Display the max/min values in the form of a vertical bar in the screen columns</a:t>
            </a:r>
          </a:p>
          <a:p>
            <a:pPr marL="358775" lvl="1" indent="-358775"/>
            <a:r>
              <a:rPr lang="en-US" sz="1600" dirty="0" smtClean="0"/>
              <a:t>'Visual noise' by displaying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acquired data points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74974" y="1304069"/>
            <a:ext cx="558000" cy="169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 –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44" y="555526"/>
            <a:ext cx="7427628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1068994" cy="4176713"/>
          </a:xfrm>
        </p:spPr>
        <p:txBody>
          <a:bodyPr/>
          <a:lstStyle/>
          <a:p>
            <a:pPr marL="0" lvl="1" indent="0">
              <a:buNone/>
            </a:pPr>
            <a:r>
              <a:rPr lang="en-US" sz="1400" dirty="0" smtClean="0"/>
              <a:t>Menu</a:t>
            </a:r>
          </a:p>
          <a:p>
            <a:pPr marL="0" lvl="1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lvl="1" indent="0">
              <a:buNone/>
            </a:pPr>
            <a:r>
              <a:rPr lang="en-US" sz="1400" dirty="0" smtClean="0"/>
              <a:t>Signals</a:t>
            </a:r>
          </a:p>
          <a:p>
            <a:pPr marL="0" lvl="1" indent="0">
              <a:buNone/>
            </a:pPr>
            <a:endParaRPr lang="en-US" sz="1400" dirty="0" smtClean="0"/>
          </a:p>
          <a:p>
            <a:pPr marL="0" lvl="1" indent="0">
              <a:buNone/>
            </a:pPr>
            <a:r>
              <a:rPr lang="en-US" sz="1400" dirty="0" smtClean="0"/>
              <a:t>Ground</a:t>
            </a:r>
          </a:p>
          <a:p>
            <a:pPr marL="0" lvl="1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Time Base / Trigger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Channel</a:t>
            </a:r>
            <a:br>
              <a:rPr lang="en-US" sz="1400" dirty="0" smtClean="0"/>
            </a:br>
            <a:r>
              <a:rPr lang="en-US" sz="1400" dirty="0" smtClean="0"/>
              <a:t>Info</a:t>
            </a:r>
          </a:p>
          <a:p>
            <a:pPr marL="0" lvl="1" indent="0">
              <a:buNone/>
            </a:pP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15144" y="649306"/>
            <a:ext cx="288032" cy="72008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15144" y="1768776"/>
            <a:ext cx="2548744" cy="82894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15144" y="1768776"/>
            <a:ext cx="449626" cy="37092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23528" y="2323068"/>
            <a:ext cx="369316" cy="10466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7584" y="4443958"/>
            <a:ext cx="475592" cy="72008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59160" y="3795886"/>
            <a:ext cx="6293160" cy="648072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 – Zoom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80" y="555625"/>
            <a:ext cx="7428892" cy="4176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555625"/>
            <a:ext cx="1068994" cy="417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endParaRPr lang="de-DE" sz="1400" dirty="0"/>
          </a:p>
          <a:p>
            <a:pPr marL="0" lvl="1" indent="0">
              <a:buFont typeface="Wingdings" pitchFamily="2" charset="2"/>
              <a:buNone/>
            </a:pPr>
            <a:r>
              <a:rPr lang="de-DE" sz="1400" dirty="0" smtClean="0"/>
              <a:t>Original</a:t>
            </a:r>
          </a:p>
          <a:p>
            <a:pPr marL="0" lvl="1" indent="0">
              <a:buFont typeface="Wingdings" pitchFamily="2" charset="2"/>
              <a:buNone/>
            </a:pPr>
            <a:endParaRPr lang="de-DE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Zoom</a:t>
            </a:r>
          </a:p>
          <a:p>
            <a:pPr marL="0" lvl="1" indent="0">
              <a:buFont typeface="Wingdings" pitchFamily="2" charset="2"/>
              <a:buNone/>
            </a:pPr>
            <a:endParaRPr lang="de-DE" sz="1400" dirty="0" smtClean="0"/>
          </a:p>
          <a:p>
            <a:pPr marL="0" lvl="1" indent="0">
              <a:buFont typeface="Wingdings" pitchFamily="2" charset="2"/>
              <a:buNone/>
            </a:pPr>
            <a:endParaRPr lang="de-DE" sz="1400" dirty="0" smtClean="0"/>
          </a:p>
          <a:p>
            <a:pPr marL="0" lvl="1" indent="0">
              <a:buFont typeface="Wingdings" pitchFamily="2" charset="2"/>
              <a:buNone/>
            </a:pPr>
            <a:endParaRPr lang="de-DE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de-DE" sz="1400" dirty="0" smtClean="0"/>
              <a:t>Settings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Preview</a:t>
            </a:r>
          </a:p>
          <a:p>
            <a:pPr marL="0" lvl="1" indent="0">
              <a:buFont typeface="Wingdings" pitchFamily="2" charset="2"/>
              <a:buNone/>
            </a:pP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70924" y="1009346"/>
            <a:ext cx="350469" cy="0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3745" y="2445312"/>
            <a:ext cx="539253" cy="72008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39769" y="3756536"/>
            <a:ext cx="391006" cy="111358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73371" y="4299942"/>
            <a:ext cx="4910797" cy="14401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 – Parameter Measurement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80" y="555625"/>
            <a:ext cx="7428892" cy="4176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555625"/>
            <a:ext cx="1068994" cy="417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Signal</a:t>
            </a:r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Parameter</a:t>
            </a:r>
            <a:br>
              <a:rPr lang="en-US" sz="1400" dirty="0" smtClean="0"/>
            </a:br>
            <a:r>
              <a:rPr lang="en-US" sz="1400" dirty="0" smtClean="0"/>
              <a:t>w/ Statistics</a:t>
            </a:r>
            <a:br>
              <a:rPr lang="en-US" sz="1400" dirty="0" smtClean="0"/>
            </a:br>
            <a:r>
              <a:rPr lang="en-US" sz="1400" dirty="0" smtClean="0"/>
              <a:t>&amp; Histicons</a:t>
            </a:r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Settings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27380" y="1581216"/>
            <a:ext cx="350469" cy="0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6394" y="4033682"/>
            <a:ext cx="265246" cy="0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 – Cursor Readouts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80" y="555625"/>
            <a:ext cx="7428892" cy="4176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555625"/>
            <a:ext cx="1068994" cy="417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Cursors</a:t>
            </a:r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Horizontal Values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Vertical Values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3836" y="1131590"/>
            <a:ext cx="4740292" cy="460512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05604" y="1602988"/>
            <a:ext cx="5582620" cy="33157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71868" y="3165392"/>
            <a:ext cx="6252460" cy="127856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0034" y="4227934"/>
            <a:ext cx="598988" cy="288032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47" y="555990"/>
            <a:ext cx="7427625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Display – Serial Bus Decoder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49" y="555625"/>
            <a:ext cx="1079799" cy="4176713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Original</a:t>
            </a:r>
            <a:br>
              <a:rPr lang="en-US" sz="1400" dirty="0" smtClean="0"/>
            </a:br>
            <a:r>
              <a:rPr lang="en-US" sz="1400" dirty="0" smtClean="0"/>
              <a:t>Signal</a:t>
            </a:r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Decoded Contents with Color Overlay</a:t>
            </a:r>
          </a:p>
          <a:p>
            <a:pPr marL="0" lvl="1" indent="0">
              <a:buFont typeface="Wingdings" pitchFamily="2" charset="2"/>
              <a:buNone/>
            </a:pPr>
            <a:endParaRPr lang="en-US" sz="1400" dirty="0" smtClean="0"/>
          </a:p>
          <a:p>
            <a:pPr marL="0" lvl="1" indent="0">
              <a:buFont typeface="Wingdings" pitchFamily="2" charset="2"/>
              <a:buNone/>
            </a:pPr>
            <a:r>
              <a:rPr lang="en-US" sz="1400" dirty="0" smtClean="0"/>
              <a:t>Table with Values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1600" y="1390310"/>
            <a:ext cx="432048" cy="36004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7624" y="2859782"/>
            <a:ext cx="1106393" cy="144016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30115" y="4022796"/>
            <a:ext cx="335815" cy="0"/>
          </a:xfrm>
          <a:prstGeom prst="straightConnector1">
            <a:avLst/>
          </a:prstGeom>
          <a:ln w="19050">
            <a:solidFill>
              <a:srgbClr val="007B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de-DE" sz="3200" dirty="0" smtClean="0"/>
              <a:t>Trigger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of Acquisition </a:t>
            </a:r>
            <a:r>
              <a:rPr lang="en-US" sz="2000" dirty="0" smtClean="0"/>
              <a:t>for Single Events</a:t>
            </a:r>
          </a:p>
          <a:p>
            <a:r>
              <a:rPr lang="en-US" sz="2000" dirty="0" smtClean="0"/>
              <a:t>Synchronizing the Acquisition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Stable Image</a:t>
            </a: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Trigger Modes</a:t>
            </a:r>
          </a:p>
          <a:p>
            <a:pPr lvl="1">
              <a:tabLst>
                <a:tab pos="3048000" algn="l"/>
              </a:tabLst>
            </a:pPr>
            <a:r>
              <a:rPr lang="en-US" sz="1800" b="1" dirty="0" smtClean="0">
                <a:sym typeface="Symbol"/>
              </a:rPr>
              <a:t>AUTO Trigger: 	</a:t>
            </a:r>
            <a:r>
              <a:rPr lang="en-US" sz="1800" dirty="0" smtClean="0">
                <a:sym typeface="Symbol"/>
              </a:rPr>
              <a:t>continuous triggering on internal time base</a:t>
            </a:r>
          </a:p>
          <a:p>
            <a:pPr lvl="1">
              <a:tabLst>
                <a:tab pos="3048000" algn="l"/>
              </a:tabLst>
            </a:pPr>
            <a:r>
              <a:rPr lang="en-US" sz="1800" b="1" dirty="0" smtClean="0">
                <a:sym typeface="Symbol"/>
              </a:rPr>
              <a:t>NORMAL Trigger:</a:t>
            </a:r>
            <a:r>
              <a:rPr lang="en-US" sz="1800" dirty="0" smtClean="0">
                <a:sym typeface="Symbol"/>
              </a:rPr>
              <a:t> 	continuous triggering on defined event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	(edge, pulse width, logic, smart, …)</a:t>
            </a:r>
          </a:p>
          <a:p>
            <a:pPr lvl="1">
              <a:tabLst>
                <a:tab pos="3048000" algn="l"/>
              </a:tabLst>
            </a:pPr>
            <a:r>
              <a:rPr lang="en-US" sz="1800" b="1" dirty="0" smtClean="0">
                <a:sym typeface="Symbol"/>
              </a:rPr>
              <a:t>SINGLE Trigger:</a:t>
            </a:r>
            <a:r>
              <a:rPr lang="en-US" sz="1800" dirty="0" smtClean="0">
                <a:sym typeface="Symbol"/>
              </a:rPr>
              <a:t>	single triggering on defined event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	(edge, pulse width, logic, smart, TV, …)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Sources</a:t>
            </a:r>
            <a:r>
              <a:rPr lang="en-US" sz="2000" dirty="0" smtClean="0"/>
              <a:t>: </a:t>
            </a:r>
          </a:p>
          <a:p>
            <a:pPr lvl="1">
              <a:tabLst>
                <a:tab pos="3225800" algn="l"/>
              </a:tabLst>
            </a:pPr>
            <a:r>
              <a:rPr lang="en-US" sz="1800" dirty="0" smtClean="0"/>
              <a:t>Analog Channels 1-4</a:t>
            </a:r>
          </a:p>
          <a:p>
            <a:pPr lvl="1">
              <a:tabLst>
                <a:tab pos="3225800" algn="l"/>
              </a:tabLst>
            </a:pPr>
            <a:r>
              <a:rPr lang="en-US" sz="1800" dirty="0" smtClean="0"/>
              <a:t>Digital Channels</a:t>
            </a:r>
          </a:p>
          <a:p>
            <a:pPr lvl="1">
              <a:tabLst>
                <a:tab pos="3225800" algn="l"/>
              </a:tabLst>
            </a:pPr>
            <a:r>
              <a:rPr lang="en-US" sz="1800" dirty="0" smtClean="0"/>
              <a:t>External Trigger Input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 descr="WS Screen Shot Tbase, Trigger 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23878"/>
            <a:ext cx="2915816" cy="632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en-US" sz="3200" dirty="0" smtClean="0"/>
              <a:t>Basic Setup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0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TriggerScan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14" y="1131750"/>
            <a:ext cx="4412260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7"/>
          <a:stretch/>
        </p:blipFill>
        <p:spPr>
          <a:xfrm>
            <a:off x="3059832" y="3044654"/>
            <a:ext cx="5904656" cy="1687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850" y="555626"/>
            <a:ext cx="8488624" cy="1495338"/>
          </a:xfrm>
        </p:spPr>
        <p:txBody>
          <a:bodyPr/>
          <a:lstStyle/>
          <a:p>
            <a:r>
              <a:rPr lang="en-US" sz="2000" dirty="0" smtClean="0"/>
              <a:t>TriggerScan automatically scans the signal for possible triggers</a:t>
            </a:r>
          </a:p>
          <a:p>
            <a:r>
              <a:rPr lang="en-US" sz="2000" dirty="0" smtClean="0"/>
              <a:t>Selection of search criteria</a:t>
            </a:r>
          </a:p>
          <a:p>
            <a:r>
              <a:rPr lang="en-US" sz="2000" dirty="0" smtClean="0"/>
              <a:t>Trigger setting through selection</a:t>
            </a:r>
            <a:br>
              <a:rPr lang="en-US" sz="2000" dirty="0" smtClean="0"/>
            </a:br>
            <a:r>
              <a:rPr lang="en-US" sz="2000" dirty="0" smtClean="0"/>
              <a:t>from the compiled list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122971"/>
            <a:ext cx="2519958" cy="260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– Standard Triggers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64158"/>
              </p:ext>
            </p:extLst>
          </p:nvPr>
        </p:nvGraphicFramePr>
        <p:xfrm>
          <a:off x="323850" y="699542"/>
          <a:ext cx="8496300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9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82" marR="105182" marT="52591" marB="52591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'Edge', trigger on positive, negative, or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both signal edges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Trigger on positive edge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Trigger on negative edge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alternative edges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'Parameter': Trigger on various measurement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'Pulse width': Trigger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positive/negative pulse, defined width/height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'TV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Trigger' (PAL, SECAM, NTSC, HDTV 1080i/1080p/720p)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359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71750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13139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6492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46634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86122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36456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– Extended Triggers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30743"/>
              </p:ext>
            </p:extLst>
          </p:nvPr>
        </p:nvGraphicFramePr>
        <p:xfrm>
          <a:off x="323850" y="699542"/>
          <a:ext cx="8496300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82" marR="105182" marT="52591" marB="52591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'Multi-stage Trigger':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Event </a:t>
                      </a: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A' dependent on 'B' dependent on …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'Interval': Trigger on distance between two same sense edges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'Dropout': Trigger on lack of trigger event within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ce</a:t>
                      </a: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rtain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 frame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'Runt':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Trigger on reduced positive/negative pulses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'Edge Slope': Trigger when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slope outside of definition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'Glitch': Trigger on defined pulse width independent of height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</a:t>
                      </a:r>
                      <a:endParaRPr lang="en-US" sz="11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'Window': Trigger when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signal leaves the defined window</a:t>
                      </a:r>
                      <a:endParaRPr lang="en-US" sz="1800" b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2117930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165741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2582611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3029421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3939902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4" y="1653264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8" y="120359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3479390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4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– Digital Triggers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91496"/>
              </p:ext>
            </p:extLst>
          </p:nvPr>
        </p:nvGraphicFramePr>
        <p:xfrm>
          <a:off x="323850" y="699542"/>
          <a:ext cx="84963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9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82" marR="105182" marT="52591" marB="52591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'Digital Pattern': High/Low von CH1, CH2, CH3, CH4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EXT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          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542925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Logical AND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          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542925" lvl="1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Logical NAND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          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542925" lvl="1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Logical OR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sym typeface="Symbol"/>
                        </a:rPr>
                        <a:t>          </a:t>
                      </a: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542925" lvl="1" indent="0" algn="l" defTabSz="914400" rtl="0" eaLnBrk="1" fontAlgn="b" latinLnBrk="0" hangingPunct="1"/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Logical NOR</a:t>
                      </a:r>
                      <a:endParaRPr lang="en-US" sz="18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</a:t>
                      </a:r>
                      <a:r>
                        <a:rPr lang="en-US" sz="18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 Trigger for various protocols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2" y="165741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2" y="2124105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3" y="3036496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2" y="2571750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7008"/>
            <a:ext cx="6035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5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– Serial Bus Triggers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44743"/>
              </p:ext>
            </p:extLst>
          </p:nvPr>
        </p:nvGraphicFramePr>
        <p:xfrm>
          <a:off x="323850" y="699542"/>
          <a:ext cx="8496300" cy="3970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9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82" marR="105182" marT="52591" marB="52591" anchor="ctr"/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US" sz="2200" b="0" u="none" strike="noStrike" kern="1200" noProof="0" dirty="0" smtClean="0">
                          <a:solidFill>
                            <a:srgbClr val="007B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200" b="0" u="none" strike="noStrike" kern="1200" noProof="0" dirty="0">
                        <a:solidFill>
                          <a:srgbClr val="007B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SPI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I²C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RS-232 / UART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MIL-1553-STD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</a:t>
                      </a:r>
                      <a:r>
                        <a:rPr lang="en-US" sz="16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Trigger CAN / CAN FD</a:t>
                      </a: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LIN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FlexRay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</a:t>
                      </a:r>
                      <a:r>
                        <a:rPr lang="en-US" sz="1600" b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Trigger I²S (Audio)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56" marR="10956" marT="10956" marB="0" anchor="ctr"/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en-US" sz="16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Trigger USB</a:t>
                      </a:r>
                      <a:endParaRPr lang="en-US" sz="16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56" marR="10956" marT="1095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4" name="Picture 13" descr="I²C b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513402"/>
            <a:ext cx="324000" cy="360000"/>
          </a:xfrm>
          <a:prstGeom prst="rect">
            <a:avLst/>
          </a:prstGeom>
        </p:spPr>
      </p:pic>
      <p:pic>
        <p:nvPicPr>
          <p:cNvPr id="15" name="Picture 14" descr="CAN 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6935" y="2715766"/>
            <a:ext cx="865385" cy="360000"/>
          </a:xfrm>
          <a:prstGeom prst="rect">
            <a:avLst/>
          </a:prstGeom>
        </p:spPr>
      </p:pic>
      <p:pic>
        <p:nvPicPr>
          <p:cNvPr id="20" name="Picture 19" descr="FlexRay b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7845" y="3507854"/>
            <a:ext cx="554595" cy="360000"/>
          </a:xfrm>
          <a:prstGeom prst="rect">
            <a:avLst/>
          </a:prstGeom>
        </p:spPr>
      </p:pic>
      <p:pic>
        <p:nvPicPr>
          <p:cNvPr id="23" name="Picture 22" descr="LIN b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3126042"/>
            <a:ext cx="494545" cy="360000"/>
          </a:xfrm>
          <a:prstGeom prst="rect">
            <a:avLst/>
          </a:prstGeom>
        </p:spPr>
      </p:pic>
      <p:pic>
        <p:nvPicPr>
          <p:cNvPr id="25" name="Picture 24" descr="UART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941256"/>
            <a:ext cx="10400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228338"/>
            <a:ext cx="903721" cy="5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9658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3638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242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7846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4840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4" y="1956336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7632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6336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28438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59342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4" y="2758539"/>
            <a:ext cx="482824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715806"/>
            <a:ext cx="11412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7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Do You Know </a:t>
            </a:r>
            <a:r>
              <a:rPr lang="en-US" sz="3200" dirty="0" err="1" smtClean="0"/>
              <a:t>And/Or</a:t>
            </a:r>
            <a:r>
              <a:rPr lang="en-US" sz="3200" dirty="0" smtClean="0"/>
              <a:t> Use These Triggers?</a:t>
            </a:r>
          </a:p>
          <a:p>
            <a:pPr marL="1165225" lvl="1" indent="-358775"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Slope: Rise/Fall Time Trigger</a:t>
            </a:r>
          </a:p>
          <a:p>
            <a:pPr marL="1165225" lvl="1" indent="-358775">
              <a:lnSpc>
                <a:spcPct val="150000"/>
              </a:lnSpc>
            </a:pPr>
            <a:r>
              <a:rPr lang="en-US" sz="2800" dirty="0" smtClean="0"/>
              <a:t>   Dropout Trigger</a:t>
            </a:r>
          </a:p>
          <a:p>
            <a:pPr marL="1165225" lvl="1" indent="-358775">
              <a:lnSpc>
                <a:spcPct val="150000"/>
              </a:lnSpc>
            </a:pPr>
            <a:r>
              <a:rPr lang="en-US" sz="2800" dirty="0" smtClean="0"/>
              <a:t>   Digital/Logical Trigger Also For Analog Signals</a:t>
            </a:r>
          </a:p>
          <a:p>
            <a:pPr marL="1165225" lvl="1" indent="-358775">
              <a:lnSpc>
                <a:spcPct val="150000"/>
              </a:lnSpc>
            </a:pPr>
            <a:r>
              <a:rPr lang="en-US" sz="2800" dirty="0" smtClean="0"/>
              <a:t>   Serial Data Trigger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en-US" sz="3200" dirty="0" smtClean="0"/>
              <a:t>Measurements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4680198" cy="4176713"/>
          </a:xfrm>
        </p:spPr>
        <p:txBody>
          <a:bodyPr/>
          <a:lstStyle/>
          <a:p>
            <a:r>
              <a:rPr lang="en-US" dirty="0" smtClean="0"/>
              <a:t>Two Measurement Methods: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Manual cursor readouts</a:t>
            </a:r>
          </a:p>
          <a:p>
            <a:pPr lvl="1"/>
            <a:r>
              <a:rPr lang="en-US" sz="1800" dirty="0" smtClean="0"/>
              <a:t>Automated parameter measurements</a:t>
            </a:r>
          </a:p>
          <a:p>
            <a:r>
              <a:rPr lang="en-US" dirty="0" smtClean="0"/>
              <a:t>Cursor Readouts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Fast check of all visible points</a:t>
            </a:r>
          </a:p>
          <a:p>
            <a:pPr lvl="1"/>
            <a:r>
              <a:rPr lang="en-US" sz="1800" dirty="0" smtClean="0"/>
              <a:t>Screen resolution only</a:t>
            </a:r>
          </a:p>
          <a:p>
            <a:r>
              <a:rPr lang="en-US" dirty="0" smtClean="0"/>
              <a:t>Parameter Measurements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Setting of the parameter and/or measurement window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Full internal resolution</a:t>
            </a:r>
          </a:p>
          <a:p>
            <a:pPr lvl="1"/>
            <a:r>
              <a:rPr lang="en-US" sz="1800" dirty="0" smtClean="0"/>
              <a:t>Statistics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6" y="3147814"/>
            <a:ext cx="3960000" cy="140629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8013"/>
            <a:ext cx="3960000" cy="1895745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– Definition of Horizontal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96008" y="643065"/>
            <a:ext cx="7801826" cy="4008695"/>
            <a:chOff x="100629" y="1557272"/>
            <a:chExt cx="8655718" cy="4447437"/>
          </a:xfrm>
        </p:grpSpPr>
        <p:pic>
          <p:nvPicPr>
            <p:cNvPr id="8" name="Picture 7" descr="DSO Basics Parameter Horizont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557272"/>
              <a:ext cx="8088509" cy="4320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00629" y="1582123"/>
              <a:ext cx="8655718" cy="4422586"/>
              <a:chOff x="100629" y="1582123"/>
              <a:chExt cx="8655718" cy="442258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0629" y="3292326"/>
                <a:ext cx="1439100" cy="490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Average</a:t>
                </a:r>
              </a:p>
              <a:p>
                <a:pPr algn="ctr"/>
                <a:r>
                  <a:rPr lang="en-US" sz="1200" dirty="0" smtClean="0"/>
                  <a:t>(50% Amplitude)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35696" y="1933410"/>
                <a:ext cx="949583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Pulse Width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6194" y="1933411"/>
                <a:ext cx="1023878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Pulse Width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60179" y="1933411"/>
                <a:ext cx="976375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Pulse Width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95937" y="1582123"/>
                <a:ext cx="1224136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Delay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24244" y="4622113"/>
                <a:ext cx="751612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Period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60032" y="4621053"/>
                <a:ext cx="751612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Period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27755" y="5101762"/>
                <a:ext cx="1319292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2 Full Periods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8942" y="4783068"/>
                <a:ext cx="872480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First Point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47734" y="4783068"/>
                <a:ext cx="872480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Last Point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3310" y="5719172"/>
                <a:ext cx="1152128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b="1" dirty="0" smtClean="0"/>
                  <a:t>Left Cursor</a:t>
                </a:r>
                <a:endParaRPr 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04219" y="5718303"/>
                <a:ext cx="1152128" cy="28553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b="1" dirty="0" smtClean="0"/>
                  <a:t>Right Cursor</a:t>
                </a:r>
                <a:endParaRPr lang="en-US" sz="1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34179" y="5429211"/>
                <a:ext cx="4368338" cy="2855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Data Area for Surface and Point Calculations, etc.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41343" y="4340914"/>
                <a:ext cx="945218" cy="490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b="1" dirty="0" smtClean="0"/>
                  <a:t>Trigger Time</a:t>
                </a:r>
                <a:endParaRPr lang="en-US" sz="1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27029" y="4907393"/>
                <a:ext cx="1759724" cy="25992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050" dirty="0" smtClean="0"/>
                  <a:t>Frequency = 1/Period</a:t>
                </a:r>
                <a:endParaRPr lang="en-US" sz="105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72071" y="4889414"/>
                <a:ext cx="1730377" cy="25992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050" dirty="0" smtClean="0"/>
                  <a:t>Frequency = 1/Period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8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– Definition of Vertical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1106" y="638419"/>
            <a:ext cx="7313920" cy="4102883"/>
            <a:chOff x="17960" y="1413256"/>
            <a:chExt cx="8594371" cy="4625866"/>
          </a:xfrm>
        </p:grpSpPr>
        <p:pic>
          <p:nvPicPr>
            <p:cNvPr id="8" name="Picture 7" descr="DSO Basics Parameters Vertic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33" y="1413256"/>
              <a:ext cx="8088498" cy="4320000"/>
            </a:xfrm>
            <a:prstGeom prst="rect">
              <a:avLst/>
            </a:prstGeom>
          </p:spPr>
        </p:pic>
        <p:grpSp>
          <p:nvGrpSpPr>
            <p:cNvPr id="9" name="Group 26"/>
            <p:cNvGrpSpPr/>
            <p:nvPr/>
          </p:nvGrpSpPr>
          <p:grpSpPr>
            <a:xfrm>
              <a:off x="17960" y="1612398"/>
              <a:ext cx="8480195" cy="4426724"/>
              <a:chOff x="17960" y="1612398"/>
              <a:chExt cx="8480195" cy="442672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07504" y="1612398"/>
                <a:ext cx="864096" cy="2901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US" sz="1200" dirty="0" smtClean="0"/>
                  <a:t>Maximum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7504" y="4739404"/>
                <a:ext cx="864096" cy="2901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US" sz="1200" dirty="0" smtClean="0"/>
                  <a:t>Minimum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7504" y="2068095"/>
                <a:ext cx="864096" cy="2901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US" sz="1200" dirty="0" smtClean="0"/>
                  <a:t>Top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7504" y="4259866"/>
                <a:ext cx="864096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US" sz="1200" dirty="0" smtClean="0"/>
                  <a:t>Base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8380" y="3484606"/>
                <a:ext cx="864096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Amplitude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27483" y="2723181"/>
                <a:ext cx="1056972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Peak/Peak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07904" y="5356813"/>
                <a:ext cx="1056972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Pulse Width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0774" y="4943604"/>
                <a:ext cx="1115031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US" sz="1200" dirty="0" smtClean="0"/>
                  <a:t>Rise Time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72199" y="4947547"/>
                <a:ext cx="1015996" cy="290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en-US" sz="1200" dirty="0" smtClean="0"/>
                  <a:t>Fall Time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3641" y="3057613"/>
                <a:ext cx="1481012" cy="5029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en-US" sz="1200" dirty="0" smtClean="0"/>
                  <a:t>Average</a:t>
                </a:r>
              </a:p>
              <a:p>
                <a:r>
                  <a:rPr lang="en-US" sz="1200" dirty="0" smtClean="0"/>
                  <a:t>(50% Amplitude)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62342" y="2281669"/>
                <a:ext cx="1350265" cy="416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 anchor="ctr" anchorCtr="0">
                <a:spAutoFit/>
              </a:bodyPr>
              <a:lstStyle/>
              <a:p>
                <a:r>
                  <a:rPr lang="en-US" sz="1200" dirty="0" smtClean="0"/>
                  <a:t>Upper Limit</a:t>
                </a:r>
                <a:br>
                  <a:rPr lang="en-US" sz="1200" dirty="0" smtClean="0"/>
                </a:br>
                <a:r>
                  <a:rPr lang="en-US" sz="1200" dirty="0" smtClean="0"/>
                  <a:t>(90% Amplitude)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04920" y="3870474"/>
                <a:ext cx="1393235" cy="416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r>
                  <a:rPr lang="en-US" sz="1200" dirty="0" smtClean="0"/>
                  <a:t>Lower Limit (10% Amplitude)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960" y="5540742"/>
                <a:ext cx="2056331" cy="4983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US" sz="1200" b="1" dirty="0" smtClean="0"/>
                  <a:t>Measurement Window, Left Limit </a:t>
                </a:r>
                <a:endParaRPr lang="en-US" sz="1200" b="1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668344" y="494404"/>
            <a:ext cx="1157369" cy="3510000"/>
            <a:chOff x="7668344" y="494404"/>
            <a:chExt cx="1157369" cy="3510000"/>
          </a:xfrm>
        </p:grpSpPr>
        <p:pic>
          <p:nvPicPr>
            <p:cNvPr id="24" name="Picture 2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668344" y="494404"/>
              <a:ext cx="900000" cy="3510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7401643" y="2258941"/>
              <a:ext cx="2590771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Histogram for Top/Base Identification</a:t>
              </a:r>
              <a:endParaRPr lang="en-US" sz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03008" y="4301389"/>
            <a:ext cx="1931124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200" b="1" dirty="0" smtClean="0"/>
              <a:t>Measurement Window, Right Limit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02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 of a Digital Oscilloscope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Teledyne LeCroy GmbH   -   Tel. </a:t>
            </a:r>
            <a:r>
              <a:rPr lang="en-US" dirty="0" smtClean="0">
                <a:sym typeface="Wingdings"/>
              </a:rPr>
              <a:t>+49 (6221) 8270-0   -  </a:t>
            </a:r>
            <a:r>
              <a:rPr lang="en-US" dirty="0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660232" y="627063"/>
            <a:ext cx="2159918" cy="3889375"/>
          </a:xfrm>
        </p:spPr>
        <p:txBody>
          <a:bodyPr>
            <a:noAutofit/>
          </a:bodyPr>
          <a:lstStyle/>
          <a:p>
            <a:pPr marL="271463" indent="-271463">
              <a:spcAft>
                <a:spcPts val="300"/>
              </a:spcAft>
            </a:pPr>
            <a:r>
              <a:rPr lang="en-US" sz="1600" b="1" dirty="0" smtClean="0"/>
              <a:t>ACQUISITION</a:t>
            </a:r>
          </a:p>
          <a:p>
            <a:pPr marL="358775" indent="0">
              <a:spcAft>
                <a:spcPts val="300"/>
              </a:spcAft>
              <a:buNone/>
            </a:pPr>
            <a:r>
              <a:rPr lang="en-US" sz="1200" dirty="0" smtClean="0"/>
              <a:t>Input Amplifier</a:t>
            </a:r>
            <a:br>
              <a:rPr lang="en-US" sz="1200" dirty="0" smtClean="0"/>
            </a:br>
            <a:r>
              <a:rPr lang="en-US" sz="1200" dirty="0" smtClean="0"/>
              <a:t>Analog/Digital Converter  Acquisition Memory</a:t>
            </a:r>
            <a:br>
              <a:rPr lang="en-US" sz="1200" dirty="0" smtClean="0"/>
            </a:br>
            <a:r>
              <a:rPr lang="en-US" sz="1200" dirty="0" smtClean="0"/>
              <a:t>Trigger-Logic</a:t>
            </a:r>
            <a:br>
              <a:rPr lang="en-US" sz="1200" dirty="0" smtClean="0"/>
            </a:br>
            <a:r>
              <a:rPr lang="en-US" sz="1200" dirty="0" smtClean="0"/>
              <a:t>Time Base</a:t>
            </a:r>
          </a:p>
          <a:p>
            <a:pPr marL="271463" indent="-271463">
              <a:spcAft>
                <a:spcPts val="300"/>
              </a:spcAft>
            </a:pPr>
            <a:r>
              <a:rPr lang="en-US" sz="1600" b="1" dirty="0" smtClean="0"/>
              <a:t>DISPLAY</a:t>
            </a:r>
          </a:p>
          <a:p>
            <a:pPr marL="358775" indent="0">
              <a:spcAft>
                <a:spcPts val="300"/>
              </a:spcAft>
              <a:buNone/>
            </a:pPr>
            <a:r>
              <a:rPr lang="en-US" sz="1200" dirty="0" smtClean="0"/>
              <a:t>Display Processor</a:t>
            </a:r>
            <a:br>
              <a:rPr lang="en-US" sz="1200" dirty="0" smtClean="0"/>
            </a:br>
            <a:r>
              <a:rPr lang="en-US" sz="1200" dirty="0" smtClean="0"/>
              <a:t>Display Grid</a:t>
            </a:r>
          </a:p>
          <a:p>
            <a:pPr marL="271463" indent="-271463">
              <a:spcAft>
                <a:spcPts val="300"/>
              </a:spcAft>
            </a:pPr>
            <a:r>
              <a:rPr lang="en-US" sz="1600" b="1" dirty="0" smtClean="0"/>
              <a:t>MESSUNG/ANALYSE</a:t>
            </a:r>
          </a:p>
          <a:p>
            <a:pPr marL="358775" indent="0">
              <a:spcAft>
                <a:spcPts val="300"/>
              </a:spcAft>
              <a:buNone/>
            </a:pPr>
            <a:r>
              <a:rPr lang="en-US" sz="1200" dirty="0" smtClean="0"/>
              <a:t>Processor</a:t>
            </a:r>
            <a:br>
              <a:rPr lang="en-US" sz="1200" dirty="0" smtClean="0"/>
            </a:br>
            <a:r>
              <a:rPr lang="en-US" sz="1200" dirty="0" smtClean="0"/>
              <a:t>Math Co-Processor</a:t>
            </a:r>
            <a:br>
              <a:rPr lang="en-US" sz="1200" dirty="0" smtClean="0"/>
            </a:br>
            <a:r>
              <a:rPr lang="en-US" sz="1200" dirty="0" smtClean="0"/>
              <a:t>Processor Memory</a:t>
            </a:r>
          </a:p>
          <a:p>
            <a:pPr marL="271463" indent="-271463">
              <a:spcAft>
                <a:spcPts val="300"/>
              </a:spcAft>
            </a:pPr>
            <a:r>
              <a:rPr lang="en-US" sz="1600" b="1" dirty="0" smtClean="0"/>
              <a:t>DOCUMENTATION</a:t>
            </a:r>
          </a:p>
          <a:p>
            <a:pPr marL="358775" indent="0">
              <a:spcAft>
                <a:spcPts val="300"/>
              </a:spcAft>
              <a:buNone/>
            </a:pPr>
            <a:r>
              <a:rPr lang="en-US" sz="1200" dirty="0" smtClean="0"/>
              <a:t>Hard Drive(s)</a:t>
            </a:r>
            <a:br>
              <a:rPr lang="en-US" sz="1200" dirty="0" smtClean="0"/>
            </a:br>
            <a:r>
              <a:rPr lang="en-US" sz="1200" dirty="0" smtClean="0"/>
              <a:t>USB-Stick</a:t>
            </a:r>
            <a:br>
              <a:rPr lang="en-US" sz="1200" dirty="0" smtClean="0"/>
            </a:br>
            <a:r>
              <a:rPr lang="en-US" sz="1200" dirty="0" smtClean="0"/>
              <a:t>Interfaces</a:t>
            </a:r>
          </a:p>
          <a:p>
            <a:pPr>
              <a:spcAft>
                <a:spcPts val="300"/>
              </a:spcAft>
            </a:pP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0044" y="668322"/>
            <a:ext cx="6438179" cy="3848115"/>
            <a:chOff x="280988" y="1260500"/>
            <a:chExt cx="6169025" cy="4681538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33975" y="1260500"/>
              <a:ext cx="1316038" cy="2341563"/>
            </a:xfrm>
            <a:prstGeom prst="rect">
              <a:avLst/>
            </a:prstGeom>
            <a:solidFill>
              <a:srgbClr val="CCCCFF"/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0" tIns="7200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b="1" dirty="0" smtClean="0">
                  <a:latin typeface="Arial Narrow" pitchFamily="34" charset="0"/>
                </a:rPr>
                <a:t>DOCUMENTATION /</a:t>
              </a:r>
              <a:br>
                <a:rPr lang="en-US" sz="1100" b="1" dirty="0" smtClean="0">
                  <a:latin typeface="Arial Narrow" pitchFamily="34" charset="0"/>
                </a:rPr>
              </a:br>
              <a:r>
                <a:rPr lang="en-US" sz="1100" b="1" dirty="0" smtClean="0">
                  <a:latin typeface="Arial Narrow" pitchFamily="34" charset="0"/>
                </a:rPr>
                <a:t>COMMUNICATION</a:t>
              </a:r>
              <a:endParaRPr lang="en-US" sz="1100" b="1" dirty="0">
                <a:latin typeface="Arial Narrow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173663" y="4015408"/>
              <a:ext cx="1276350" cy="1926057"/>
            </a:xfrm>
            <a:prstGeom prst="rect">
              <a:avLst/>
            </a:prstGeom>
            <a:solidFill>
              <a:srgbClr val="FFCC99"/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b="1" dirty="0" smtClean="0">
                  <a:latin typeface="Arial Narrow" pitchFamily="34" charset="0"/>
                </a:rPr>
                <a:t>MEASUREMENT &amp;</a:t>
              </a:r>
            </a:p>
            <a:p>
              <a:pPr algn="ctr"/>
              <a:r>
                <a:rPr lang="en-US" sz="1100" b="1" dirty="0" smtClean="0">
                  <a:latin typeface="Arial Narrow" pitchFamily="34" charset="0"/>
                </a:rPr>
                <a:t>ANALYSIS</a:t>
              </a:r>
              <a:endParaRPr lang="en-US" sz="1100" b="1" dirty="0">
                <a:latin typeface="Arial Narrow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80988" y="1260500"/>
              <a:ext cx="4467225" cy="3902075"/>
            </a:xfrm>
            <a:prstGeom prst="rect">
              <a:avLst/>
            </a:prstGeom>
            <a:solidFill>
              <a:srgbClr val="FFFFCC"/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86400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100" b="1" dirty="0" smtClean="0">
                  <a:latin typeface="Arial Narrow" pitchFamily="34" charset="0"/>
                </a:rPr>
                <a:t>ACQUISITION</a:t>
              </a:r>
              <a:endParaRPr lang="en-US" sz="1100" b="1" dirty="0">
                <a:latin typeface="Arial Narrow" pitchFamily="34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5390071" y="4101792"/>
              <a:ext cx="1000355" cy="21600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>
                  <a:latin typeface="Arial Narrow" pitchFamily="34" charset="0"/>
                </a:rPr>
                <a:t>MAIN PROCESSOR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5390071" y="4385955"/>
              <a:ext cx="1000355" cy="21600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>
                  <a:latin typeface="Arial Narrow" pitchFamily="34" charset="0"/>
                </a:rPr>
                <a:t>MATH. COPROCESS.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5399596" y="3710585"/>
              <a:ext cx="1000355" cy="21600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FRONT PANEL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5391093" y="4667144"/>
              <a:ext cx="1000355" cy="745181"/>
            </a:xfrm>
            <a:prstGeom prst="rect">
              <a:avLst/>
            </a:prstGeom>
            <a:solidFill>
              <a:srgbClr val="FFFF00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0" tIns="3600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latin typeface="Arial Narrow" pitchFamily="34" charset="0"/>
                </a:rPr>
                <a:t>PROCESSOR-MEMORY</a:t>
              </a:r>
            </a:p>
            <a:p>
              <a:pPr algn="ctr"/>
              <a:endParaRPr lang="en-US" sz="300" b="1" dirty="0" smtClean="0">
                <a:latin typeface="Arial Narrow" pitchFamily="34" charset="0"/>
              </a:endParaRPr>
            </a:p>
            <a:p>
              <a:pPr algn="ctr"/>
              <a:r>
                <a:rPr lang="en-US" sz="800" b="1" dirty="0" smtClean="0">
                  <a:latin typeface="Arial Narrow" pitchFamily="34" charset="0"/>
                </a:rPr>
                <a:t>PROGRAM &amp;</a:t>
              </a:r>
            </a:p>
            <a:p>
              <a:pPr algn="ctr"/>
              <a:r>
                <a:rPr lang="en-US" sz="800" b="1" dirty="0" smtClean="0">
                  <a:latin typeface="Arial Narrow" pitchFamily="34" charset="0"/>
                </a:rPr>
                <a:t>MATH / ZOOM</a:t>
              </a:r>
            </a:p>
            <a:p>
              <a:pPr algn="ctr"/>
              <a:r>
                <a:rPr lang="en-US" sz="800" b="1" dirty="0" smtClean="0">
                  <a:latin typeface="Arial Narrow" pitchFamily="34" charset="0"/>
                </a:rPr>
                <a:t>SIGNAL DATA</a:t>
              </a:r>
              <a:endParaRPr lang="en-US" sz="800" b="1" dirty="0">
                <a:latin typeface="Arial Narrow" pitchFamily="34" charset="0"/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4808538" y="1331937"/>
              <a:ext cx="284163" cy="4540250"/>
            </a:xfrm>
            <a:custGeom>
              <a:avLst/>
              <a:gdLst/>
              <a:ahLst/>
              <a:cxnLst>
                <a:cxn ang="0">
                  <a:pos x="89" y="5630"/>
                </a:cxn>
                <a:cxn ang="0">
                  <a:pos x="0" y="5630"/>
                </a:cxn>
                <a:cxn ang="0">
                  <a:pos x="178" y="5719"/>
                </a:cxn>
                <a:cxn ang="0">
                  <a:pos x="357" y="5630"/>
                </a:cxn>
                <a:cxn ang="0">
                  <a:pos x="268" y="5630"/>
                </a:cxn>
                <a:cxn ang="0">
                  <a:pos x="268" y="89"/>
                </a:cxn>
                <a:cxn ang="0">
                  <a:pos x="357" y="89"/>
                </a:cxn>
                <a:cxn ang="0">
                  <a:pos x="178" y="0"/>
                </a:cxn>
                <a:cxn ang="0">
                  <a:pos x="0" y="89"/>
                </a:cxn>
                <a:cxn ang="0">
                  <a:pos x="89" y="89"/>
                </a:cxn>
                <a:cxn ang="0">
                  <a:pos x="89" y="5630"/>
                </a:cxn>
              </a:cxnLst>
              <a:rect l="0" t="0" r="r" b="b"/>
              <a:pathLst>
                <a:path w="357" h="5719">
                  <a:moveTo>
                    <a:pt x="89" y="5630"/>
                  </a:moveTo>
                  <a:lnTo>
                    <a:pt x="0" y="5630"/>
                  </a:lnTo>
                  <a:lnTo>
                    <a:pt x="178" y="5719"/>
                  </a:lnTo>
                  <a:lnTo>
                    <a:pt x="357" y="5630"/>
                  </a:lnTo>
                  <a:lnTo>
                    <a:pt x="268" y="5630"/>
                  </a:lnTo>
                  <a:lnTo>
                    <a:pt x="268" y="89"/>
                  </a:lnTo>
                  <a:lnTo>
                    <a:pt x="357" y="89"/>
                  </a:lnTo>
                  <a:lnTo>
                    <a:pt x="178" y="0"/>
                  </a:lnTo>
                  <a:lnTo>
                    <a:pt x="0" y="89"/>
                  </a:lnTo>
                  <a:lnTo>
                    <a:pt x="89" y="89"/>
                  </a:lnTo>
                  <a:lnTo>
                    <a:pt x="89" y="5630"/>
                  </a:lnTo>
                  <a:close/>
                </a:path>
              </a:pathLst>
            </a:custGeom>
            <a:solidFill>
              <a:srgbClr val="FFFFFF"/>
            </a:solidFill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21263" y="1824103"/>
              <a:ext cx="1366868" cy="216000"/>
              <a:chOff x="5021263" y="1824103"/>
              <a:chExt cx="1366868" cy="216000"/>
            </a:xfrm>
          </p:grpSpPr>
          <p:sp>
            <p:nvSpPr>
              <p:cNvPr id="116" name="Rectangle 8"/>
              <p:cNvSpPr>
                <a:spLocks noChangeArrowheads="1"/>
              </p:cNvSpPr>
              <p:nvPr/>
            </p:nvSpPr>
            <p:spPr bwMode="auto">
              <a:xfrm>
                <a:off x="5387776" y="1824103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 Narrow" pitchFamily="34" charset="0"/>
                  </a:rPr>
                  <a:t>INT. HARD DRIVE</a:t>
                </a:r>
                <a:endParaRPr lang="en-US" sz="800" dirty="0">
                  <a:latin typeface="Arial Narrow" pitchFamily="34" charset="0"/>
                </a:endParaRPr>
              </a:p>
            </p:txBody>
          </p:sp>
          <p:sp>
            <p:nvSpPr>
              <p:cNvPr id="117" name="Freeform 39"/>
              <p:cNvSpPr>
                <a:spLocks/>
              </p:cNvSpPr>
              <p:nvPr/>
            </p:nvSpPr>
            <p:spPr bwMode="auto">
              <a:xfrm>
                <a:off x="5021263" y="1825741"/>
                <a:ext cx="344950" cy="212725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66" y="0"/>
                  </a:cxn>
                  <a:cxn ang="0">
                    <a:pos x="0" y="134"/>
                  </a:cxn>
                  <a:cxn ang="0">
                    <a:pos x="66" y="268"/>
                  </a:cxn>
                  <a:cxn ang="0">
                    <a:pos x="66" y="201"/>
                  </a:cxn>
                  <a:cxn ang="0">
                    <a:pos x="557" y="201"/>
                  </a:cxn>
                  <a:cxn ang="0">
                    <a:pos x="557" y="268"/>
                  </a:cxn>
                  <a:cxn ang="0">
                    <a:pos x="625" y="134"/>
                  </a:cxn>
                  <a:cxn ang="0">
                    <a:pos x="557" y="0"/>
                  </a:cxn>
                  <a:cxn ang="0">
                    <a:pos x="557" y="67"/>
                  </a:cxn>
                  <a:cxn ang="0">
                    <a:pos x="66" y="67"/>
                  </a:cxn>
                </a:cxnLst>
                <a:rect l="0" t="0" r="r" b="b"/>
                <a:pathLst>
                  <a:path w="625" h="268">
                    <a:moveTo>
                      <a:pt x="66" y="67"/>
                    </a:moveTo>
                    <a:lnTo>
                      <a:pt x="66" y="0"/>
                    </a:lnTo>
                    <a:lnTo>
                      <a:pt x="0" y="134"/>
                    </a:lnTo>
                    <a:lnTo>
                      <a:pt x="66" y="268"/>
                    </a:lnTo>
                    <a:lnTo>
                      <a:pt x="66" y="201"/>
                    </a:lnTo>
                    <a:lnTo>
                      <a:pt x="557" y="201"/>
                    </a:lnTo>
                    <a:lnTo>
                      <a:pt x="557" y="268"/>
                    </a:lnTo>
                    <a:lnTo>
                      <a:pt x="625" y="134"/>
                    </a:lnTo>
                    <a:lnTo>
                      <a:pt x="557" y="0"/>
                    </a:lnTo>
                    <a:lnTo>
                      <a:pt x="557" y="67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021263" y="3266582"/>
              <a:ext cx="1378689" cy="216000"/>
              <a:chOff x="5021263" y="3266582"/>
              <a:chExt cx="1378689" cy="216000"/>
            </a:xfrm>
          </p:grpSpPr>
          <p:sp>
            <p:nvSpPr>
              <p:cNvPr id="114" name="Rectangle 29"/>
              <p:cNvSpPr>
                <a:spLocks noChangeArrowheads="1"/>
              </p:cNvSpPr>
              <p:nvPr/>
            </p:nvSpPr>
            <p:spPr bwMode="auto">
              <a:xfrm>
                <a:off x="5399597" y="3266582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latin typeface="Arial Narrow" pitchFamily="34" charset="0"/>
                  </a:rPr>
                  <a:t>REAL TIME CLOCK</a:t>
                </a:r>
                <a:endParaRPr lang="en-US" sz="800" dirty="0">
                  <a:latin typeface="Arial Narrow" pitchFamily="34" charset="0"/>
                </a:endParaRPr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5021263" y="3268222"/>
                <a:ext cx="344950" cy="212725"/>
              </a:xfrm>
              <a:custGeom>
                <a:avLst/>
                <a:gdLst/>
                <a:ahLst/>
                <a:cxnLst>
                  <a:cxn ang="0">
                    <a:pos x="66" y="66"/>
                  </a:cxn>
                  <a:cxn ang="0">
                    <a:pos x="66" y="0"/>
                  </a:cxn>
                  <a:cxn ang="0">
                    <a:pos x="0" y="133"/>
                  </a:cxn>
                  <a:cxn ang="0">
                    <a:pos x="66" y="268"/>
                  </a:cxn>
                  <a:cxn ang="0">
                    <a:pos x="66" y="201"/>
                  </a:cxn>
                  <a:cxn ang="0">
                    <a:pos x="557" y="201"/>
                  </a:cxn>
                  <a:cxn ang="0">
                    <a:pos x="557" y="268"/>
                  </a:cxn>
                  <a:cxn ang="0">
                    <a:pos x="625" y="133"/>
                  </a:cxn>
                  <a:cxn ang="0">
                    <a:pos x="557" y="0"/>
                  </a:cxn>
                  <a:cxn ang="0">
                    <a:pos x="557" y="66"/>
                  </a:cxn>
                  <a:cxn ang="0">
                    <a:pos x="66" y="66"/>
                  </a:cxn>
                </a:cxnLst>
                <a:rect l="0" t="0" r="r" b="b"/>
                <a:pathLst>
                  <a:path w="625" h="268">
                    <a:moveTo>
                      <a:pt x="66" y="66"/>
                    </a:moveTo>
                    <a:lnTo>
                      <a:pt x="66" y="0"/>
                    </a:lnTo>
                    <a:lnTo>
                      <a:pt x="0" y="133"/>
                    </a:lnTo>
                    <a:lnTo>
                      <a:pt x="66" y="268"/>
                    </a:lnTo>
                    <a:lnTo>
                      <a:pt x="66" y="201"/>
                    </a:lnTo>
                    <a:lnTo>
                      <a:pt x="557" y="201"/>
                    </a:lnTo>
                    <a:lnTo>
                      <a:pt x="557" y="268"/>
                    </a:lnTo>
                    <a:lnTo>
                      <a:pt x="625" y="133"/>
                    </a:lnTo>
                    <a:lnTo>
                      <a:pt x="557" y="0"/>
                    </a:lnTo>
                    <a:lnTo>
                      <a:pt x="557" y="66"/>
                    </a:lnTo>
                    <a:lnTo>
                      <a:pt x="66" y="66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</p:grp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5021263" y="3712224"/>
              <a:ext cx="344950" cy="212725"/>
            </a:xfrm>
            <a:custGeom>
              <a:avLst/>
              <a:gdLst/>
              <a:ahLst/>
              <a:cxnLst>
                <a:cxn ang="0">
                  <a:pos x="66" y="67"/>
                </a:cxn>
                <a:cxn ang="0">
                  <a:pos x="66" y="0"/>
                </a:cxn>
                <a:cxn ang="0">
                  <a:pos x="0" y="134"/>
                </a:cxn>
                <a:cxn ang="0">
                  <a:pos x="66" y="268"/>
                </a:cxn>
                <a:cxn ang="0">
                  <a:pos x="66" y="202"/>
                </a:cxn>
                <a:cxn ang="0">
                  <a:pos x="557" y="202"/>
                </a:cxn>
                <a:cxn ang="0">
                  <a:pos x="557" y="268"/>
                </a:cxn>
                <a:cxn ang="0">
                  <a:pos x="625" y="134"/>
                </a:cxn>
                <a:cxn ang="0">
                  <a:pos x="557" y="0"/>
                </a:cxn>
                <a:cxn ang="0">
                  <a:pos x="557" y="67"/>
                </a:cxn>
                <a:cxn ang="0">
                  <a:pos x="66" y="67"/>
                </a:cxn>
              </a:cxnLst>
              <a:rect l="0" t="0" r="r" b="b"/>
              <a:pathLst>
                <a:path w="625" h="268">
                  <a:moveTo>
                    <a:pt x="66" y="67"/>
                  </a:moveTo>
                  <a:lnTo>
                    <a:pt x="66" y="0"/>
                  </a:lnTo>
                  <a:lnTo>
                    <a:pt x="0" y="134"/>
                  </a:lnTo>
                  <a:lnTo>
                    <a:pt x="66" y="268"/>
                  </a:lnTo>
                  <a:lnTo>
                    <a:pt x="66" y="202"/>
                  </a:lnTo>
                  <a:lnTo>
                    <a:pt x="557" y="202"/>
                  </a:lnTo>
                  <a:lnTo>
                    <a:pt x="557" y="268"/>
                  </a:lnTo>
                  <a:lnTo>
                    <a:pt x="625" y="134"/>
                  </a:lnTo>
                  <a:lnTo>
                    <a:pt x="557" y="0"/>
                  </a:lnTo>
                  <a:lnTo>
                    <a:pt x="557" y="67"/>
                  </a:lnTo>
                  <a:lnTo>
                    <a:pt x="66" y="67"/>
                  </a:lnTo>
                  <a:close/>
                </a:path>
              </a:pathLst>
            </a:custGeom>
            <a:solidFill>
              <a:schemeClr val="bg1"/>
            </a:solidFill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5021263" y="4103430"/>
              <a:ext cx="344950" cy="212725"/>
            </a:xfrm>
            <a:custGeom>
              <a:avLst/>
              <a:gdLst/>
              <a:ahLst/>
              <a:cxnLst>
                <a:cxn ang="0">
                  <a:pos x="66" y="66"/>
                </a:cxn>
                <a:cxn ang="0">
                  <a:pos x="66" y="0"/>
                </a:cxn>
                <a:cxn ang="0">
                  <a:pos x="0" y="133"/>
                </a:cxn>
                <a:cxn ang="0">
                  <a:pos x="66" y="268"/>
                </a:cxn>
                <a:cxn ang="0">
                  <a:pos x="66" y="201"/>
                </a:cxn>
                <a:cxn ang="0">
                  <a:pos x="557" y="201"/>
                </a:cxn>
                <a:cxn ang="0">
                  <a:pos x="557" y="268"/>
                </a:cxn>
                <a:cxn ang="0">
                  <a:pos x="625" y="133"/>
                </a:cxn>
                <a:cxn ang="0">
                  <a:pos x="557" y="0"/>
                </a:cxn>
                <a:cxn ang="0">
                  <a:pos x="557" y="66"/>
                </a:cxn>
                <a:cxn ang="0">
                  <a:pos x="66" y="66"/>
                </a:cxn>
              </a:cxnLst>
              <a:rect l="0" t="0" r="r" b="b"/>
              <a:pathLst>
                <a:path w="625" h="268">
                  <a:moveTo>
                    <a:pt x="66" y="66"/>
                  </a:moveTo>
                  <a:lnTo>
                    <a:pt x="66" y="0"/>
                  </a:lnTo>
                  <a:lnTo>
                    <a:pt x="0" y="133"/>
                  </a:lnTo>
                  <a:lnTo>
                    <a:pt x="66" y="268"/>
                  </a:lnTo>
                  <a:lnTo>
                    <a:pt x="66" y="201"/>
                  </a:lnTo>
                  <a:lnTo>
                    <a:pt x="557" y="201"/>
                  </a:lnTo>
                  <a:lnTo>
                    <a:pt x="557" y="268"/>
                  </a:lnTo>
                  <a:lnTo>
                    <a:pt x="625" y="133"/>
                  </a:lnTo>
                  <a:lnTo>
                    <a:pt x="557" y="0"/>
                  </a:lnTo>
                  <a:lnTo>
                    <a:pt x="557" y="66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chemeClr val="bg1"/>
            </a:solidFill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5021263" y="4387594"/>
              <a:ext cx="344950" cy="212725"/>
            </a:xfrm>
            <a:custGeom>
              <a:avLst/>
              <a:gdLst/>
              <a:ahLst/>
              <a:cxnLst>
                <a:cxn ang="0">
                  <a:pos x="66" y="67"/>
                </a:cxn>
                <a:cxn ang="0">
                  <a:pos x="66" y="0"/>
                </a:cxn>
                <a:cxn ang="0">
                  <a:pos x="0" y="134"/>
                </a:cxn>
                <a:cxn ang="0">
                  <a:pos x="66" y="268"/>
                </a:cxn>
                <a:cxn ang="0">
                  <a:pos x="66" y="201"/>
                </a:cxn>
                <a:cxn ang="0">
                  <a:pos x="557" y="201"/>
                </a:cxn>
                <a:cxn ang="0">
                  <a:pos x="557" y="268"/>
                </a:cxn>
                <a:cxn ang="0">
                  <a:pos x="625" y="134"/>
                </a:cxn>
                <a:cxn ang="0">
                  <a:pos x="557" y="0"/>
                </a:cxn>
                <a:cxn ang="0">
                  <a:pos x="557" y="67"/>
                </a:cxn>
                <a:cxn ang="0">
                  <a:pos x="66" y="67"/>
                </a:cxn>
              </a:cxnLst>
              <a:rect l="0" t="0" r="r" b="b"/>
              <a:pathLst>
                <a:path w="625" h="268">
                  <a:moveTo>
                    <a:pt x="66" y="67"/>
                  </a:moveTo>
                  <a:lnTo>
                    <a:pt x="66" y="0"/>
                  </a:lnTo>
                  <a:lnTo>
                    <a:pt x="0" y="134"/>
                  </a:lnTo>
                  <a:lnTo>
                    <a:pt x="66" y="268"/>
                  </a:lnTo>
                  <a:lnTo>
                    <a:pt x="66" y="201"/>
                  </a:lnTo>
                  <a:lnTo>
                    <a:pt x="557" y="201"/>
                  </a:lnTo>
                  <a:lnTo>
                    <a:pt x="557" y="268"/>
                  </a:lnTo>
                  <a:lnTo>
                    <a:pt x="625" y="134"/>
                  </a:lnTo>
                  <a:lnTo>
                    <a:pt x="557" y="0"/>
                  </a:lnTo>
                  <a:lnTo>
                    <a:pt x="557" y="67"/>
                  </a:lnTo>
                  <a:lnTo>
                    <a:pt x="66" y="67"/>
                  </a:lnTo>
                  <a:close/>
                </a:path>
              </a:pathLst>
            </a:custGeom>
            <a:solidFill>
              <a:schemeClr val="bg1"/>
            </a:solidFill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5030788" y="4933372"/>
              <a:ext cx="344950" cy="212725"/>
            </a:xfrm>
            <a:custGeom>
              <a:avLst/>
              <a:gdLst/>
              <a:ahLst/>
              <a:cxnLst>
                <a:cxn ang="0">
                  <a:pos x="67" y="68"/>
                </a:cxn>
                <a:cxn ang="0">
                  <a:pos x="67" y="0"/>
                </a:cxn>
                <a:cxn ang="0">
                  <a:pos x="0" y="135"/>
                </a:cxn>
                <a:cxn ang="0">
                  <a:pos x="67" y="269"/>
                </a:cxn>
                <a:cxn ang="0">
                  <a:pos x="67" y="202"/>
                </a:cxn>
                <a:cxn ang="0">
                  <a:pos x="557" y="202"/>
                </a:cxn>
                <a:cxn ang="0">
                  <a:pos x="557" y="269"/>
                </a:cxn>
                <a:cxn ang="0">
                  <a:pos x="625" y="135"/>
                </a:cxn>
                <a:cxn ang="0">
                  <a:pos x="557" y="0"/>
                </a:cxn>
                <a:cxn ang="0">
                  <a:pos x="557" y="68"/>
                </a:cxn>
                <a:cxn ang="0">
                  <a:pos x="67" y="68"/>
                </a:cxn>
              </a:cxnLst>
              <a:rect l="0" t="0" r="r" b="b"/>
              <a:pathLst>
                <a:path w="625" h="269">
                  <a:moveTo>
                    <a:pt x="67" y="68"/>
                  </a:moveTo>
                  <a:lnTo>
                    <a:pt x="67" y="0"/>
                  </a:lnTo>
                  <a:lnTo>
                    <a:pt x="0" y="135"/>
                  </a:lnTo>
                  <a:lnTo>
                    <a:pt x="67" y="269"/>
                  </a:lnTo>
                  <a:lnTo>
                    <a:pt x="67" y="202"/>
                  </a:lnTo>
                  <a:lnTo>
                    <a:pt x="557" y="202"/>
                  </a:lnTo>
                  <a:lnTo>
                    <a:pt x="557" y="269"/>
                  </a:lnTo>
                  <a:lnTo>
                    <a:pt x="625" y="135"/>
                  </a:lnTo>
                  <a:lnTo>
                    <a:pt x="557" y="0"/>
                  </a:lnTo>
                  <a:lnTo>
                    <a:pt x="557" y="68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chemeClr val="bg1"/>
            </a:solidFill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80988" y="5162575"/>
              <a:ext cx="4598987" cy="779463"/>
              <a:chOff x="280988" y="5162575"/>
              <a:chExt cx="4598987" cy="779463"/>
            </a:xfrm>
          </p:grpSpPr>
          <p:sp>
            <p:nvSpPr>
              <p:cNvPr id="109" name="Rectangle 6"/>
              <p:cNvSpPr>
                <a:spLocks noChangeArrowheads="1"/>
              </p:cNvSpPr>
              <p:nvPr/>
            </p:nvSpPr>
            <p:spPr bwMode="auto">
              <a:xfrm>
                <a:off x="280988" y="5162575"/>
                <a:ext cx="4467225" cy="779463"/>
              </a:xfrm>
              <a:prstGeom prst="rect">
                <a:avLst/>
              </a:prstGeom>
              <a:solidFill>
                <a:srgbClr val="CCFFCC"/>
              </a:solidFill>
              <a:ln w="7">
                <a:solidFill>
                  <a:schemeClr val="bg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100" b="1" dirty="0" smtClean="0">
                    <a:latin typeface="Arial Narrow" pitchFamily="34" charset="0"/>
                  </a:rPr>
                  <a:t>DISPLAY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sp>
            <p:nvSpPr>
              <p:cNvPr id="110" name="Freeform 49"/>
              <p:cNvSpPr>
                <a:spLocks/>
              </p:cNvSpPr>
              <p:nvPr/>
            </p:nvSpPr>
            <p:spPr bwMode="auto">
              <a:xfrm>
                <a:off x="4098925" y="5445944"/>
                <a:ext cx="781050" cy="21272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7" y="0"/>
                  </a:cxn>
                  <a:cxn ang="0">
                    <a:pos x="0" y="134"/>
                  </a:cxn>
                  <a:cxn ang="0">
                    <a:pos x="67" y="268"/>
                  </a:cxn>
                  <a:cxn ang="0">
                    <a:pos x="67" y="201"/>
                  </a:cxn>
                  <a:cxn ang="0">
                    <a:pos x="915" y="201"/>
                  </a:cxn>
                  <a:cxn ang="0">
                    <a:pos x="915" y="268"/>
                  </a:cxn>
                  <a:cxn ang="0">
                    <a:pos x="983" y="134"/>
                  </a:cxn>
                  <a:cxn ang="0">
                    <a:pos x="915" y="0"/>
                  </a:cxn>
                  <a:cxn ang="0">
                    <a:pos x="915" y="67"/>
                  </a:cxn>
                  <a:cxn ang="0">
                    <a:pos x="67" y="67"/>
                  </a:cxn>
                </a:cxnLst>
                <a:rect l="0" t="0" r="r" b="b"/>
                <a:pathLst>
                  <a:path w="983" h="268">
                    <a:moveTo>
                      <a:pt x="67" y="67"/>
                    </a:moveTo>
                    <a:lnTo>
                      <a:pt x="67" y="0"/>
                    </a:lnTo>
                    <a:lnTo>
                      <a:pt x="0" y="134"/>
                    </a:lnTo>
                    <a:lnTo>
                      <a:pt x="67" y="268"/>
                    </a:lnTo>
                    <a:lnTo>
                      <a:pt x="67" y="201"/>
                    </a:lnTo>
                    <a:lnTo>
                      <a:pt x="915" y="201"/>
                    </a:lnTo>
                    <a:lnTo>
                      <a:pt x="915" y="268"/>
                    </a:lnTo>
                    <a:lnTo>
                      <a:pt x="983" y="134"/>
                    </a:lnTo>
                    <a:lnTo>
                      <a:pt x="915" y="0"/>
                    </a:lnTo>
                    <a:lnTo>
                      <a:pt x="915" y="67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11" name="Rectangle 51"/>
              <p:cNvSpPr>
                <a:spLocks noChangeArrowheads="1"/>
              </p:cNvSpPr>
              <p:nvPr/>
            </p:nvSpPr>
            <p:spPr bwMode="auto">
              <a:xfrm>
                <a:off x="2681288" y="5268144"/>
                <a:ext cx="1417638" cy="568325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latin typeface="Arial Narrow" pitchFamily="34" charset="0"/>
                  </a:rPr>
                  <a:t>PROCESSOR DISPLAY</a:t>
                </a:r>
                <a:endParaRPr lang="en-US" sz="800" dirty="0">
                  <a:latin typeface="Arial Narrow" pitchFamily="34" charset="0"/>
                </a:endParaRPr>
              </a:p>
            </p:txBody>
          </p:sp>
          <p:sp>
            <p:nvSpPr>
              <p:cNvPr id="112" name="Freeform 53"/>
              <p:cNvSpPr>
                <a:spLocks/>
              </p:cNvSpPr>
              <p:nvPr/>
            </p:nvSpPr>
            <p:spPr bwMode="auto">
              <a:xfrm>
                <a:off x="1901825" y="5445944"/>
                <a:ext cx="779463" cy="21272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7" y="0"/>
                  </a:cxn>
                  <a:cxn ang="0">
                    <a:pos x="0" y="133"/>
                  </a:cxn>
                  <a:cxn ang="0">
                    <a:pos x="67" y="268"/>
                  </a:cxn>
                  <a:cxn ang="0">
                    <a:pos x="67" y="201"/>
                  </a:cxn>
                  <a:cxn ang="0">
                    <a:pos x="915" y="201"/>
                  </a:cxn>
                  <a:cxn ang="0">
                    <a:pos x="915" y="268"/>
                  </a:cxn>
                  <a:cxn ang="0">
                    <a:pos x="983" y="133"/>
                  </a:cxn>
                  <a:cxn ang="0">
                    <a:pos x="915" y="0"/>
                  </a:cxn>
                  <a:cxn ang="0">
                    <a:pos x="915" y="67"/>
                  </a:cxn>
                  <a:cxn ang="0">
                    <a:pos x="67" y="67"/>
                  </a:cxn>
                </a:cxnLst>
                <a:rect l="0" t="0" r="r" b="b"/>
                <a:pathLst>
                  <a:path w="983" h="268">
                    <a:moveTo>
                      <a:pt x="67" y="67"/>
                    </a:moveTo>
                    <a:lnTo>
                      <a:pt x="67" y="0"/>
                    </a:lnTo>
                    <a:lnTo>
                      <a:pt x="0" y="133"/>
                    </a:lnTo>
                    <a:lnTo>
                      <a:pt x="67" y="268"/>
                    </a:lnTo>
                    <a:lnTo>
                      <a:pt x="67" y="201"/>
                    </a:lnTo>
                    <a:lnTo>
                      <a:pt x="915" y="201"/>
                    </a:lnTo>
                    <a:lnTo>
                      <a:pt x="915" y="268"/>
                    </a:lnTo>
                    <a:lnTo>
                      <a:pt x="983" y="133"/>
                    </a:lnTo>
                    <a:lnTo>
                      <a:pt x="915" y="0"/>
                    </a:lnTo>
                    <a:lnTo>
                      <a:pt x="915" y="67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13" name="Rectangle 54"/>
              <p:cNvSpPr>
                <a:spLocks noChangeArrowheads="1"/>
              </p:cNvSpPr>
              <p:nvPr/>
            </p:nvSpPr>
            <p:spPr bwMode="auto">
              <a:xfrm>
                <a:off x="1333500" y="5268144"/>
                <a:ext cx="568325" cy="568325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</p:grpSp>
        <p:sp>
          <p:nvSpPr>
            <p:cNvPr id="24" name="Line 55"/>
            <p:cNvSpPr>
              <a:spLocks noChangeShapeType="1"/>
            </p:cNvSpPr>
            <p:nvPr/>
          </p:nvSpPr>
          <p:spPr bwMode="auto">
            <a:xfrm>
              <a:off x="1600200" y="5303862"/>
              <a:ext cx="1588" cy="425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5" name="Line 56"/>
            <p:cNvSpPr>
              <a:spLocks noChangeShapeType="1"/>
            </p:cNvSpPr>
            <p:nvPr/>
          </p:nvSpPr>
          <p:spPr bwMode="auto">
            <a:xfrm>
              <a:off x="1571625" y="5303862"/>
              <a:ext cx="555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6" name="Line 57"/>
            <p:cNvSpPr>
              <a:spLocks noChangeShapeType="1"/>
            </p:cNvSpPr>
            <p:nvPr/>
          </p:nvSpPr>
          <p:spPr bwMode="auto">
            <a:xfrm>
              <a:off x="1571625" y="5516587"/>
              <a:ext cx="555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7" name="Line 58"/>
            <p:cNvSpPr>
              <a:spLocks noChangeShapeType="1"/>
            </p:cNvSpPr>
            <p:nvPr/>
          </p:nvSpPr>
          <p:spPr bwMode="auto">
            <a:xfrm>
              <a:off x="1571625" y="5729312"/>
              <a:ext cx="555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1571625" y="5410225"/>
              <a:ext cx="555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1571625" y="5622950"/>
              <a:ext cx="555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1368425" y="5516587"/>
              <a:ext cx="461963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1" name="Line 62"/>
            <p:cNvSpPr>
              <a:spLocks noChangeShapeType="1"/>
            </p:cNvSpPr>
            <p:nvPr/>
          </p:nvSpPr>
          <p:spPr bwMode="auto">
            <a:xfrm>
              <a:off x="1368425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>
              <a:off x="1455738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1512888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4" name="Line 65"/>
            <p:cNvSpPr>
              <a:spLocks noChangeShapeType="1"/>
            </p:cNvSpPr>
            <p:nvPr/>
          </p:nvSpPr>
          <p:spPr bwMode="auto">
            <a:xfrm>
              <a:off x="1571625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5" name="Line 66"/>
            <p:cNvSpPr>
              <a:spLocks noChangeShapeType="1"/>
            </p:cNvSpPr>
            <p:nvPr/>
          </p:nvSpPr>
          <p:spPr bwMode="auto">
            <a:xfrm>
              <a:off x="1398588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6" name="Line 67"/>
            <p:cNvSpPr>
              <a:spLocks noChangeShapeType="1"/>
            </p:cNvSpPr>
            <p:nvPr/>
          </p:nvSpPr>
          <p:spPr bwMode="auto">
            <a:xfrm>
              <a:off x="1600200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7" name="Line 68"/>
            <p:cNvSpPr>
              <a:spLocks noChangeShapeType="1"/>
            </p:cNvSpPr>
            <p:nvPr/>
          </p:nvSpPr>
          <p:spPr bwMode="auto">
            <a:xfrm>
              <a:off x="1657350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8" name="Line 69"/>
            <p:cNvSpPr>
              <a:spLocks noChangeShapeType="1"/>
            </p:cNvSpPr>
            <p:nvPr/>
          </p:nvSpPr>
          <p:spPr bwMode="auto">
            <a:xfrm>
              <a:off x="1714500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>
              <a:off x="1773238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>
              <a:off x="1830388" y="5464200"/>
              <a:ext cx="1588" cy="523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1398588" y="5384825"/>
              <a:ext cx="401638" cy="26511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4" y="183"/>
                </a:cxn>
                <a:cxn ang="0">
                  <a:pos x="9" y="146"/>
                </a:cxn>
                <a:cxn ang="0">
                  <a:pos x="13" y="112"/>
                </a:cxn>
                <a:cxn ang="0">
                  <a:pos x="21" y="84"/>
                </a:cxn>
                <a:cxn ang="0">
                  <a:pos x="28" y="58"/>
                </a:cxn>
                <a:cxn ang="0">
                  <a:pos x="36" y="37"/>
                </a:cxn>
                <a:cxn ang="0">
                  <a:pos x="46" y="21"/>
                </a:cxn>
                <a:cxn ang="0">
                  <a:pos x="55" y="10"/>
                </a:cxn>
                <a:cxn ang="0">
                  <a:pos x="66" y="3"/>
                </a:cxn>
                <a:cxn ang="0">
                  <a:pos x="77" y="0"/>
                </a:cxn>
                <a:cxn ang="0">
                  <a:pos x="87" y="3"/>
                </a:cxn>
                <a:cxn ang="0">
                  <a:pos x="100" y="10"/>
                </a:cxn>
                <a:cxn ang="0">
                  <a:pos x="112" y="21"/>
                </a:cxn>
                <a:cxn ang="0">
                  <a:pos x="125" y="37"/>
                </a:cxn>
                <a:cxn ang="0">
                  <a:pos x="137" y="58"/>
                </a:cxn>
                <a:cxn ang="0">
                  <a:pos x="150" y="84"/>
                </a:cxn>
                <a:cxn ang="0">
                  <a:pos x="165" y="112"/>
                </a:cxn>
                <a:cxn ang="0">
                  <a:pos x="178" y="146"/>
                </a:cxn>
                <a:cxn ang="0">
                  <a:pos x="191" y="183"/>
                </a:cxn>
                <a:cxn ang="0">
                  <a:pos x="203" y="223"/>
                </a:cxn>
                <a:cxn ang="0">
                  <a:pos x="205" y="240"/>
                </a:cxn>
                <a:cxn ang="0">
                  <a:pos x="211" y="255"/>
                </a:cxn>
                <a:cxn ang="0">
                  <a:pos x="222" y="270"/>
                </a:cxn>
                <a:cxn ang="0">
                  <a:pos x="235" y="284"/>
                </a:cxn>
                <a:cxn ang="0">
                  <a:pos x="253" y="297"/>
                </a:cxn>
                <a:cxn ang="0">
                  <a:pos x="273" y="308"/>
                </a:cxn>
                <a:cxn ang="0">
                  <a:pos x="297" y="317"/>
                </a:cxn>
                <a:cxn ang="0">
                  <a:pos x="322" y="326"/>
                </a:cxn>
                <a:cxn ang="0">
                  <a:pos x="349" y="330"/>
                </a:cxn>
                <a:cxn ang="0">
                  <a:pos x="378" y="334"/>
                </a:cxn>
                <a:cxn ang="0">
                  <a:pos x="407" y="335"/>
                </a:cxn>
                <a:cxn ang="0">
                  <a:pos x="422" y="333"/>
                </a:cxn>
                <a:cxn ang="0">
                  <a:pos x="438" y="327"/>
                </a:cxn>
                <a:cxn ang="0">
                  <a:pos x="453" y="317"/>
                </a:cxn>
                <a:cxn ang="0">
                  <a:pos x="466" y="303"/>
                </a:cxn>
                <a:cxn ang="0">
                  <a:pos x="478" y="286"/>
                </a:cxn>
                <a:cxn ang="0">
                  <a:pos x="489" y="266"/>
                </a:cxn>
                <a:cxn ang="0">
                  <a:pos x="497" y="244"/>
                </a:cxn>
                <a:cxn ang="0">
                  <a:pos x="503" y="220"/>
                </a:cxn>
                <a:cxn ang="0">
                  <a:pos x="507" y="193"/>
                </a:cxn>
                <a:cxn ang="0">
                  <a:pos x="508" y="167"/>
                </a:cxn>
              </a:cxnLst>
              <a:rect l="0" t="0" r="r" b="b"/>
              <a:pathLst>
                <a:path w="508" h="335">
                  <a:moveTo>
                    <a:pt x="0" y="223"/>
                  </a:moveTo>
                  <a:lnTo>
                    <a:pt x="4" y="183"/>
                  </a:lnTo>
                  <a:lnTo>
                    <a:pt x="9" y="146"/>
                  </a:lnTo>
                  <a:lnTo>
                    <a:pt x="13" y="112"/>
                  </a:lnTo>
                  <a:lnTo>
                    <a:pt x="21" y="84"/>
                  </a:lnTo>
                  <a:lnTo>
                    <a:pt x="28" y="58"/>
                  </a:lnTo>
                  <a:lnTo>
                    <a:pt x="36" y="37"/>
                  </a:lnTo>
                  <a:lnTo>
                    <a:pt x="46" y="21"/>
                  </a:lnTo>
                  <a:lnTo>
                    <a:pt x="55" y="10"/>
                  </a:lnTo>
                  <a:lnTo>
                    <a:pt x="66" y="3"/>
                  </a:lnTo>
                  <a:lnTo>
                    <a:pt x="77" y="0"/>
                  </a:lnTo>
                  <a:lnTo>
                    <a:pt x="87" y="3"/>
                  </a:lnTo>
                  <a:lnTo>
                    <a:pt x="100" y="10"/>
                  </a:lnTo>
                  <a:lnTo>
                    <a:pt x="112" y="21"/>
                  </a:lnTo>
                  <a:lnTo>
                    <a:pt x="125" y="37"/>
                  </a:lnTo>
                  <a:lnTo>
                    <a:pt x="137" y="58"/>
                  </a:lnTo>
                  <a:lnTo>
                    <a:pt x="150" y="84"/>
                  </a:lnTo>
                  <a:lnTo>
                    <a:pt x="165" y="112"/>
                  </a:lnTo>
                  <a:lnTo>
                    <a:pt x="178" y="146"/>
                  </a:lnTo>
                  <a:lnTo>
                    <a:pt x="191" y="183"/>
                  </a:lnTo>
                  <a:lnTo>
                    <a:pt x="203" y="223"/>
                  </a:lnTo>
                  <a:lnTo>
                    <a:pt x="205" y="240"/>
                  </a:lnTo>
                  <a:lnTo>
                    <a:pt x="211" y="255"/>
                  </a:lnTo>
                  <a:lnTo>
                    <a:pt x="222" y="270"/>
                  </a:lnTo>
                  <a:lnTo>
                    <a:pt x="235" y="284"/>
                  </a:lnTo>
                  <a:lnTo>
                    <a:pt x="253" y="297"/>
                  </a:lnTo>
                  <a:lnTo>
                    <a:pt x="273" y="308"/>
                  </a:lnTo>
                  <a:lnTo>
                    <a:pt x="297" y="317"/>
                  </a:lnTo>
                  <a:lnTo>
                    <a:pt x="322" y="326"/>
                  </a:lnTo>
                  <a:lnTo>
                    <a:pt x="349" y="330"/>
                  </a:lnTo>
                  <a:lnTo>
                    <a:pt x="378" y="334"/>
                  </a:lnTo>
                  <a:lnTo>
                    <a:pt x="407" y="335"/>
                  </a:lnTo>
                  <a:lnTo>
                    <a:pt x="422" y="333"/>
                  </a:lnTo>
                  <a:lnTo>
                    <a:pt x="438" y="327"/>
                  </a:lnTo>
                  <a:lnTo>
                    <a:pt x="453" y="317"/>
                  </a:lnTo>
                  <a:lnTo>
                    <a:pt x="466" y="303"/>
                  </a:lnTo>
                  <a:lnTo>
                    <a:pt x="478" y="286"/>
                  </a:lnTo>
                  <a:lnTo>
                    <a:pt x="489" y="266"/>
                  </a:lnTo>
                  <a:lnTo>
                    <a:pt x="497" y="244"/>
                  </a:lnTo>
                  <a:lnTo>
                    <a:pt x="503" y="220"/>
                  </a:lnTo>
                  <a:lnTo>
                    <a:pt x="507" y="193"/>
                  </a:lnTo>
                  <a:lnTo>
                    <a:pt x="508" y="167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021263" y="2117894"/>
              <a:ext cx="1366868" cy="216000"/>
              <a:chOff x="5021263" y="2117894"/>
              <a:chExt cx="1366868" cy="216000"/>
            </a:xfrm>
          </p:grpSpPr>
          <p:sp>
            <p:nvSpPr>
              <p:cNvPr id="107" name="Freeform 50"/>
              <p:cNvSpPr>
                <a:spLocks/>
              </p:cNvSpPr>
              <p:nvPr/>
            </p:nvSpPr>
            <p:spPr bwMode="auto">
              <a:xfrm>
                <a:off x="5021263" y="2119534"/>
                <a:ext cx="344950" cy="212725"/>
              </a:xfrm>
              <a:custGeom>
                <a:avLst/>
                <a:gdLst/>
                <a:ahLst/>
                <a:cxnLst>
                  <a:cxn ang="0">
                    <a:pos x="66" y="66"/>
                  </a:cxn>
                  <a:cxn ang="0">
                    <a:pos x="66" y="0"/>
                  </a:cxn>
                  <a:cxn ang="0">
                    <a:pos x="0" y="133"/>
                  </a:cxn>
                  <a:cxn ang="0">
                    <a:pos x="66" y="268"/>
                  </a:cxn>
                  <a:cxn ang="0">
                    <a:pos x="66" y="201"/>
                  </a:cxn>
                  <a:cxn ang="0">
                    <a:pos x="557" y="201"/>
                  </a:cxn>
                  <a:cxn ang="0">
                    <a:pos x="557" y="268"/>
                  </a:cxn>
                  <a:cxn ang="0">
                    <a:pos x="625" y="133"/>
                  </a:cxn>
                  <a:cxn ang="0">
                    <a:pos x="557" y="0"/>
                  </a:cxn>
                  <a:cxn ang="0">
                    <a:pos x="557" y="66"/>
                  </a:cxn>
                  <a:cxn ang="0">
                    <a:pos x="66" y="66"/>
                  </a:cxn>
                </a:cxnLst>
                <a:rect l="0" t="0" r="r" b="b"/>
                <a:pathLst>
                  <a:path w="625" h="268">
                    <a:moveTo>
                      <a:pt x="66" y="66"/>
                    </a:moveTo>
                    <a:lnTo>
                      <a:pt x="66" y="0"/>
                    </a:lnTo>
                    <a:lnTo>
                      <a:pt x="0" y="133"/>
                    </a:lnTo>
                    <a:lnTo>
                      <a:pt x="66" y="268"/>
                    </a:lnTo>
                    <a:lnTo>
                      <a:pt x="66" y="201"/>
                    </a:lnTo>
                    <a:lnTo>
                      <a:pt x="557" y="201"/>
                    </a:lnTo>
                    <a:lnTo>
                      <a:pt x="557" y="268"/>
                    </a:lnTo>
                    <a:lnTo>
                      <a:pt x="625" y="133"/>
                    </a:lnTo>
                    <a:lnTo>
                      <a:pt x="557" y="0"/>
                    </a:lnTo>
                    <a:lnTo>
                      <a:pt x="557" y="66"/>
                    </a:lnTo>
                    <a:lnTo>
                      <a:pt x="66" y="66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5387776" y="2117894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 Narrow" pitchFamily="34" charset="0"/>
                  </a:rPr>
                  <a:t>EXT. HARD DRIVE</a:t>
                </a:r>
                <a:endParaRPr lang="en-US" sz="800" dirty="0">
                  <a:latin typeface="Arial Narrow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021263" y="2396536"/>
              <a:ext cx="1366868" cy="221539"/>
              <a:chOff x="5021263" y="2396536"/>
              <a:chExt cx="1366868" cy="221539"/>
            </a:xfrm>
          </p:grpSpPr>
          <p:sp>
            <p:nvSpPr>
              <p:cNvPr id="105" name="Freeform 40"/>
              <p:cNvSpPr>
                <a:spLocks/>
              </p:cNvSpPr>
              <p:nvPr/>
            </p:nvSpPr>
            <p:spPr bwMode="auto">
              <a:xfrm>
                <a:off x="5021263" y="2403762"/>
                <a:ext cx="344950" cy="214313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66" y="0"/>
                  </a:cxn>
                  <a:cxn ang="0">
                    <a:pos x="0" y="133"/>
                  </a:cxn>
                  <a:cxn ang="0">
                    <a:pos x="66" y="268"/>
                  </a:cxn>
                  <a:cxn ang="0">
                    <a:pos x="66" y="201"/>
                  </a:cxn>
                  <a:cxn ang="0">
                    <a:pos x="557" y="201"/>
                  </a:cxn>
                  <a:cxn ang="0">
                    <a:pos x="557" y="268"/>
                  </a:cxn>
                  <a:cxn ang="0">
                    <a:pos x="625" y="133"/>
                  </a:cxn>
                  <a:cxn ang="0">
                    <a:pos x="557" y="0"/>
                  </a:cxn>
                  <a:cxn ang="0">
                    <a:pos x="557" y="67"/>
                  </a:cxn>
                  <a:cxn ang="0">
                    <a:pos x="66" y="67"/>
                  </a:cxn>
                </a:cxnLst>
                <a:rect l="0" t="0" r="r" b="b"/>
                <a:pathLst>
                  <a:path w="625" h="268">
                    <a:moveTo>
                      <a:pt x="66" y="67"/>
                    </a:moveTo>
                    <a:lnTo>
                      <a:pt x="66" y="0"/>
                    </a:lnTo>
                    <a:lnTo>
                      <a:pt x="0" y="133"/>
                    </a:lnTo>
                    <a:lnTo>
                      <a:pt x="66" y="268"/>
                    </a:lnTo>
                    <a:lnTo>
                      <a:pt x="66" y="201"/>
                    </a:lnTo>
                    <a:lnTo>
                      <a:pt x="557" y="201"/>
                    </a:lnTo>
                    <a:lnTo>
                      <a:pt x="557" y="268"/>
                    </a:lnTo>
                    <a:lnTo>
                      <a:pt x="625" y="133"/>
                    </a:lnTo>
                    <a:lnTo>
                      <a:pt x="557" y="0"/>
                    </a:lnTo>
                    <a:lnTo>
                      <a:pt x="557" y="67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06" name="Rectangle 8"/>
              <p:cNvSpPr>
                <a:spLocks noChangeArrowheads="1"/>
              </p:cNvSpPr>
              <p:nvPr/>
            </p:nvSpPr>
            <p:spPr bwMode="auto">
              <a:xfrm>
                <a:off x="5387776" y="2396536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 Narrow" pitchFamily="34" charset="0"/>
                  </a:rPr>
                  <a:t>USB STICK</a:t>
                </a:r>
                <a:endParaRPr lang="en-US" sz="800" dirty="0">
                  <a:latin typeface="Arial Narrow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021263" y="2684342"/>
              <a:ext cx="1366868" cy="216000"/>
              <a:chOff x="5021263" y="2684342"/>
              <a:chExt cx="1366868" cy="216000"/>
            </a:xfrm>
          </p:grpSpPr>
          <p:sp>
            <p:nvSpPr>
              <p:cNvPr id="103" name="Freeform 41"/>
              <p:cNvSpPr>
                <a:spLocks/>
              </p:cNvSpPr>
              <p:nvPr/>
            </p:nvSpPr>
            <p:spPr bwMode="auto">
              <a:xfrm>
                <a:off x="5021263" y="2685982"/>
                <a:ext cx="344950" cy="212725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66" y="0"/>
                  </a:cxn>
                  <a:cxn ang="0">
                    <a:pos x="0" y="134"/>
                  </a:cxn>
                  <a:cxn ang="0">
                    <a:pos x="66" y="269"/>
                  </a:cxn>
                  <a:cxn ang="0">
                    <a:pos x="66" y="202"/>
                  </a:cxn>
                  <a:cxn ang="0">
                    <a:pos x="557" y="202"/>
                  </a:cxn>
                  <a:cxn ang="0">
                    <a:pos x="557" y="269"/>
                  </a:cxn>
                  <a:cxn ang="0">
                    <a:pos x="625" y="134"/>
                  </a:cxn>
                  <a:cxn ang="0">
                    <a:pos x="557" y="0"/>
                  </a:cxn>
                  <a:cxn ang="0">
                    <a:pos x="557" y="67"/>
                  </a:cxn>
                  <a:cxn ang="0">
                    <a:pos x="66" y="67"/>
                  </a:cxn>
                </a:cxnLst>
                <a:rect l="0" t="0" r="r" b="b"/>
                <a:pathLst>
                  <a:path w="625" h="269">
                    <a:moveTo>
                      <a:pt x="66" y="67"/>
                    </a:moveTo>
                    <a:lnTo>
                      <a:pt x="66" y="0"/>
                    </a:lnTo>
                    <a:lnTo>
                      <a:pt x="0" y="134"/>
                    </a:lnTo>
                    <a:lnTo>
                      <a:pt x="66" y="269"/>
                    </a:lnTo>
                    <a:lnTo>
                      <a:pt x="66" y="202"/>
                    </a:lnTo>
                    <a:lnTo>
                      <a:pt x="557" y="202"/>
                    </a:lnTo>
                    <a:lnTo>
                      <a:pt x="557" y="269"/>
                    </a:lnTo>
                    <a:lnTo>
                      <a:pt x="625" y="134"/>
                    </a:lnTo>
                    <a:lnTo>
                      <a:pt x="557" y="0"/>
                    </a:lnTo>
                    <a:lnTo>
                      <a:pt x="557" y="67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04" name="Rectangle 8"/>
              <p:cNvSpPr>
                <a:spLocks noChangeArrowheads="1"/>
              </p:cNvSpPr>
              <p:nvPr/>
            </p:nvSpPr>
            <p:spPr bwMode="auto">
              <a:xfrm>
                <a:off x="5387776" y="2684342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 Narrow" pitchFamily="34" charset="0"/>
                  </a:rPr>
                  <a:t>LAN</a:t>
                </a:r>
                <a:endParaRPr lang="en-US" sz="800" dirty="0">
                  <a:latin typeface="Arial Narrow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021263" y="2965432"/>
              <a:ext cx="1369162" cy="216000"/>
              <a:chOff x="5021263" y="2965432"/>
              <a:chExt cx="1369162" cy="216000"/>
            </a:xfrm>
          </p:grpSpPr>
          <p:sp>
            <p:nvSpPr>
              <p:cNvPr id="101" name="Freeform 42"/>
              <p:cNvSpPr>
                <a:spLocks/>
              </p:cNvSpPr>
              <p:nvPr/>
            </p:nvSpPr>
            <p:spPr bwMode="auto">
              <a:xfrm>
                <a:off x="5021263" y="2967070"/>
                <a:ext cx="344950" cy="212725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66" y="0"/>
                  </a:cxn>
                  <a:cxn ang="0">
                    <a:pos x="0" y="133"/>
                  </a:cxn>
                  <a:cxn ang="0">
                    <a:pos x="66" y="268"/>
                  </a:cxn>
                  <a:cxn ang="0">
                    <a:pos x="66" y="201"/>
                  </a:cxn>
                  <a:cxn ang="0">
                    <a:pos x="557" y="201"/>
                  </a:cxn>
                  <a:cxn ang="0">
                    <a:pos x="557" y="268"/>
                  </a:cxn>
                  <a:cxn ang="0">
                    <a:pos x="625" y="133"/>
                  </a:cxn>
                  <a:cxn ang="0">
                    <a:pos x="557" y="0"/>
                  </a:cxn>
                  <a:cxn ang="0">
                    <a:pos x="557" y="67"/>
                  </a:cxn>
                  <a:cxn ang="0">
                    <a:pos x="66" y="67"/>
                  </a:cxn>
                </a:cxnLst>
                <a:rect l="0" t="0" r="r" b="b"/>
                <a:pathLst>
                  <a:path w="625" h="268">
                    <a:moveTo>
                      <a:pt x="66" y="67"/>
                    </a:moveTo>
                    <a:lnTo>
                      <a:pt x="66" y="0"/>
                    </a:lnTo>
                    <a:lnTo>
                      <a:pt x="0" y="133"/>
                    </a:lnTo>
                    <a:lnTo>
                      <a:pt x="66" y="268"/>
                    </a:lnTo>
                    <a:lnTo>
                      <a:pt x="66" y="201"/>
                    </a:lnTo>
                    <a:lnTo>
                      <a:pt x="557" y="201"/>
                    </a:lnTo>
                    <a:lnTo>
                      <a:pt x="557" y="268"/>
                    </a:lnTo>
                    <a:lnTo>
                      <a:pt x="625" y="133"/>
                    </a:lnTo>
                    <a:lnTo>
                      <a:pt x="557" y="0"/>
                    </a:lnTo>
                    <a:lnTo>
                      <a:pt x="557" y="67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bg1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02" name="Rectangle 8"/>
              <p:cNvSpPr>
                <a:spLocks noChangeArrowheads="1"/>
              </p:cNvSpPr>
              <p:nvPr/>
            </p:nvSpPr>
            <p:spPr bwMode="auto">
              <a:xfrm>
                <a:off x="5390070" y="2965432"/>
                <a:ext cx="1000355" cy="216000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 Narrow" pitchFamily="34" charset="0"/>
                  </a:rPr>
                  <a:t>RS-232C / GPIB</a:t>
                </a:r>
                <a:endParaRPr lang="en-US" sz="800" dirty="0">
                  <a:latin typeface="Arial Narrow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31569" y="1368135"/>
              <a:ext cx="4548406" cy="3686805"/>
              <a:chOff x="331569" y="1331937"/>
              <a:chExt cx="4548406" cy="3686805"/>
            </a:xfrm>
          </p:grpSpPr>
          <p:sp>
            <p:nvSpPr>
              <p:cNvPr id="47" name="Freeform 83"/>
              <p:cNvSpPr>
                <a:spLocks/>
              </p:cNvSpPr>
              <p:nvPr/>
            </p:nvSpPr>
            <p:spPr bwMode="auto">
              <a:xfrm>
                <a:off x="1333500" y="2254275"/>
                <a:ext cx="496888" cy="850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72"/>
                  </a:cxn>
                  <a:cxn ang="0">
                    <a:pos x="626" y="1072"/>
                  </a:cxn>
                </a:cxnLst>
                <a:rect l="0" t="0" r="r" b="b"/>
                <a:pathLst>
                  <a:path w="626" h="1072">
                    <a:moveTo>
                      <a:pt x="0" y="0"/>
                    </a:moveTo>
                    <a:lnTo>
                      <a:pt x="0" y="1072"/>
                    </a:lnTo>
                    <a:lnTo>
                      <a:pt x="626" y="107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48" name="Freeform 84"/>
              <p:cNvSpPr>
                <a:spLocks/>
              </p:cNvSpPr>
              <p:nvPr/>
            </p:nvSpPr>
            <p:spPr bwMode="auto">
              <a:xfrm>
                <a:off x="1476375" y="1544662"/>
                <a:ext cx="354013" cy="14890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7"/>
                  </a:cxn>
                  <a:cxn ang="0">
                    <a:pos x="447" y="1877"/>
                  </a:cxn>
                </a:cxnLst>
                <a:rect l="0" t="0" r="r" b="b"/>
                <a:pathLst>
                  <a:path w="447" h="1877">
                    <a:moveTo>
                      <a:pt x="0" y="0"/>
                    </a:moveTo>
                    <a:lnTo>
                      <a:pt x="0" y="1877"/>
                    </a:lnTo>
                    <a:lnTo>
                      <a:pt x="447" y="187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49" name="Freeform 85"/>
              <p:cNvSpPr>
                <a:spLocks/>
              </p:cNvSpPr>
              <p:nvPr/>
            </p:nvSpPr>
            <p:spPr bwMode="auto">
              <a:xfrm>
                <a:off x="1333500" y="3246462"/>
                <a:ext cx="496888" cy="852488"/>
              </a:xfrm>
              <a:custGeom>
                <a:avLst/>
                <a:gdLst/>
                <a:ahLst/>
                <a:cxnLst>
                  <a:cxn ang="0">
                    <a:pos x="0" y="1072"/>
                  </a:cxn>
                  <a:cxn ang="0">
                    <a:pos x="0" y="0"/>
                  </a:cxn>
                  <a:cxn ang="0">
                    <a:pos x="626" y="0"/>
                  </a:cxn>
                </a:cxnLst>
                <a:rect l="0" t="0" r="r" b="b"/>
                <a:pathLst>
                  <a:path w="626" h="1072">
                    <a:moveTo>
                      <a:pt x="0" y="1072"/>
                    </a:moveTo>
                    <a:lnTo>
                      <a:pt x="0" y="0"/>
                    </a:lnTo>
                    <a:lnTo>
                      <a:pt x="626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>
                <a:off x="1476375" y="3317900"/>
                <a:ext cx="354013" cy="1489075"/>
              </a:xfrm>
              <a:custGeom>
                <a:avLst/>
                <a:gdLst/>
                <a:ahLst/>
                <a:cxnLst>
                  <a:cxn ang="0">
                    <a:pos x="447" y="0"/>
                  </a:cxn>
                  <a:cxn ang="0">
                    <a:pos x="0" y="0"/>
                  </a:cxn>
                  <a:cxn ang="0">
                    <a:pos x="0" y="1877"/>
                  </a:cxn>
                </a:cxnLst>
                <a:rect l="0" t="0" r="r" b="b"/>
                <a:pathLst>
                  <a:path w="447" h="1877">
                    <a:moveTo>
                      <a:pt x="447" y="0"/>
                    </a:moveTo>
                    <a:lnTo>
                      <a:pt x="0" y="0"/>
                    </a:lnTo>
                    <a:lnTo>
                      <a:pt x="0" y="187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 pitchFamily="34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31569" y="2852936"/>
                <a:ext cx="4548406" cy="606252"/>
                <a:chOff x="331569" y="2852936"/>
                <a:chExt cx="4548406" cy="606252"/>
              </a:xfrm>
            </p:grpSpPr>
            <p:sp>
              <p:nvSpPr>
                <p:cNvPr id="92" name="Rectangle 73"/>
                <p:cNvSpPr>
                  <a:spLocks noChangeArrowheads="1"/>
                </p:cNvSpPr>
                <p:nvPr/>
              </p:nvSpPr>
              <p:spPr bwMode="auto">
                <a:xfrm>
                  <a:off x="3106738" y="2892450"/>
                  <a:ext cx="992188" cy="566738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800" dirty="0" smtClean="0">
                      <a:latin typeface="Arial Narrow" pitchFamily="34" charset="0"/>
                    </a:rPr>
                    <a:t>TIME BASE</a:t>
                  </a:r>
                </a:p>
              </p:txBody>
            </p:sp>
            <p:sp>
              <p:nvSpPr>
                <p:cNvPr id="93" name="Freeform 75"/>
                <p:cNvSpPr>
                  <a:spLocks/>
                </p:cNvSpPr>
                <p:nvPr/>
              </p:nvSpPr>
              <p:spPr bwMode="auto">
                <a:xfrm>
                  <a:off x="4098925" y="3069457"/>
                  <a:ext cx="781050" cy="212725"/>
                </a:xfrm>
                <a:custGeom>
                  <a:avLst/>
                  <a:gdLst/>
                  <a:ahLst/>
                  <a:cxnLst>
                    <a:cxn ang="0">
                      <a:pos x="67" y="67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915" y="201"/>
                    </a:cxn>
                    <a:cxn ang="0">
                      <a:pos x="915" y="268"/>
                    </a:cxn>
                    <a:cxn ang="0">
                      <a:pos x="983" y="133"/>
                    </a:cxn>
                    <a:cxn ang="0">
                      <a:pos x="915" y="0"/>
                    </a:cxn>
                    <a:cxn ang="0">
                      <a:pos x="915" y="67"/>
                    </a:cxn>
                    <a:cxn ang="0">
                      <a:pos x="67" y="67"/>
                    </a:cxn>
                  </a:cxnLst>
                  <a:rect l="0" t="0" r="r" b="b"/>
                  <a:pathLst>
                    <a:path w="983" h="268">
                      <a:moveTo>
                        <a:pt x="67" y="67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915" y="201"/>
                      </a:lnTo>
                      <a:lnTo>
                        <a:pt x="915" y="268"/>
                      </a:lnTo>
                      <a:lnTo>
                        <a:pt x="983" y="133"/>
                      </a:lnTo>
                      <a:lnTo>
                        <a:pt x="915" y="0"/>
                      </a:lnTo>
                      <a:lnTo>
                        <a:pt x="915" y="67"/>
                      </a:lnTo>
                      <a:lnTo>
                        <a:pt x="67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76"/>
                <p:cNvSpPr>
                  <a:spLocks noChangeArrowheads="1"/>
                </p:cNvSpPr>
                <p:nvPr/>
              </p:nvSpPr>
              <p:spPr bwMode="auto">
                <a:xfrm>
                  <a:off x="1830388" y="2892450"/>
                  <a:ext cx="992188" cy="566738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800" dirty="0" smtClean="0">
                      <a:latin typeface="Arial Narrow" pitchFamily="34" charset="0"/>
                    </a:rPr>
                    <a:t>TRIGGER LOGIC</a:t>
                  </a:r>
                  <a:endParaRPr lang="en-US" sz="800" dirty="0">
                    <a:latin typeface="Arial Narrow" pitchFamily="34" charset="0"/>
                  </a:endParaRPr>
                </a:p>
              </p:txBody>
            </p:sp>
            <p:sp>
              <p:nvSpPr>
                <p:cNvPr id="95" name="Line 78"/>
                <p:cNvSpPr>
                  <a:spLocks noChangeShapeType="1"/>
                </p:cNvSpPr>
                <p:nvPr/>
              </p:nvSpPr>
              <p:spPr bwMode="auto">
                <a:xfrm>
                  <a:off x="2822575" y="3175025"/>
                  <a:ext cx="284163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6" name="Freeform 79"/>
                <p:cNvSpPr>
                  <a:spLocks/>
                </p:cNvSpPr>
                <p:nvPr/>
              </p:nvSpPr>
              <p:spPr bwMode="auto">
                <a:xfrm>
                  <a:off x="766763" y="2963094"/>
                  <a:ext cx="496888" cy="425450"/>
                </a:xfrm>
                <a:custGeom>
                  <a:avLst/>
                  <a:gdLst/>
                  <a:ahLst/>
                  <a:cxnLst>
                    <a:cxn ang="0">
                      <a:pos x="625" y="268"/>
                    </a:cxn>
                    <a:cxn ang="0">
                      <a:pos x="0" y="0"/>
                    </a:cxn>
                    <a:cxn ang="0">
                      <a:pos x="0" y="536"/>
                    </a:cxn>
                    <a:cxn ang="0">
                      <a:pos x="625" y="268"/>
                    </a:cxn>
                  </a:cxnLst>
                  <a:rect l="0" t="0" r="r" b="b"/>
                  <a:pathLst>
                    <a:path w="625" h="536">
                      <a:moveTo>
                        <a:pt x="625" y="268"/>
                      </a:moveTo>
                      <a:lnTo>
                        <a:pt x="0" y="0"/>
                      </a:lnTo>
                      <a:lnTo>
                        <a:pt x="0" y="536"/>
                      </a:lnTo>
                      <a:lnTo>
                        <a:pt x="625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7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54038" y="3175025"/>
                  <a:ext cx="212725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8" name="Freeform 81"/>
                <p:cNvSpPr>
                  <a:spLocks/>
                </p:cNvSpPr>
                <p:nvPr/>
              </p:nvSpPr>
              <p:spPr bwMode="auto">
                <a:xfrm>
                  <a:off x="503238" y="3125813"/>
                  <a:ext cx="100013" cy="100013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31" y="9"/>
                    </a:cxn>
                    <a:cxn ang="0">
                      <a:pos x="46" y="3"/>
                    </a:cxn>
                    <a:cxn ang="0">
                      <a:pos x="63" y="0"/>
                    </a:cxn>
                    <a:cxn ang="0">
                      <a:pos x="78" y="3"/>
                    </a:cxn>
                    <a:cxn ang="0">
                      <a:pos x="94" y="9"/>
                    </a:cxn>
                    <a:cxn ang="0">
                      <a:pos x="107" y="19"/>
                    </a:cxn>
                    <a:cxn ang="0">
                      <a:pos x="118" y="32"/>
                    </a:cxn>
                    <a:cxn ang="0">
                      <a:pos x="123" y="48"/>
                    </a:cxn>
                    <a:cxn ang="0">
                      <a:pos x="126" y="63"/>
                    </a:cxn>
                    <a:cxn ang="0">
                      <a:pos x="123" y="80"/>
                    </a:cxn>
                    <a:cxn ang="0">
                      <a:pos x="118" y="95"/>
                    </a:cxn>
                    <a:cxn ang="0">
                      <a:pos x="107" y="109"/>
                    </a:cxn>
                    <a:cxn ang="0">
                      <a:pos x="94" y="118"/>
                    </a:cxn>
                    <a:cxn ang="0">
                      <a:pos x="78" y="125"/>
                    </a:cxn>
                    <a:cxn ang="0">
                      <a:pos x="63" y="126"/>
                    </a:cxn>
                    <a:cxn ang="0">
                      <a:pos x="46" y="125"/>
                    </a:cxn>
                    <a:cxn ang="0">
                      <a:pos x="31" y="118"/>
                    </a:cxn>
                    <a:cxn ang="0">
                      <a:pos x="17" y="109"/>
                    </a:cxn>
                    <a:cxn ang="0">
                      <a:pos x="8" y="95"/>
                    </a:cxn>
                    <a:cxn ang="0">
                      <a:pos x="1" y="80"/>
                    </a:cxn>
                    <a:cxn ang="0">
                      <a:pos x="0" y="63"/>
                    </a:cxn>
                    <a:cxn ang="0">
                      <a:pos x="1" y="48"/>
                    </a:cxn>
                    <a:cxn ang="0">
                      <a:pos x="8" y="32"/>
                    </a:cxn>
                    <a:cxn ang="0">
                      <a:pos x="17" y="19"/>
                    </a:cxn>
                  </a:cxnLst>
                  <a:rect l="0" t="0" r="r" b="b"/>
                  <a:pathLst>
                    <a:path w="126" h="126">
                      <a:moveTo>
                        <a:pt x="17" y="19"/>
                      </a:moveTo>
                      <a:lnTo>
                        <a:pt x="31" y="9"/>
                      </a:lnTo>
                      <a:lnTo>
                        <a:pt x="46" y="3"/>
                      </a:lnTo>
                      <a:lnTo>
                        <a:pt x="63" y="0"/>
                      </a:lnTo>
                      <a:lnTo>
                        <a:pt x="78" y="3"/>
                      </a:lnTo>
                      <a:lnTo>
                        <a:pt x="94" y="9"/>
                      </a:lnTo>
                      <a:lnTo>
                        <a:pt x="107" y="19"/>
                      </a:lnTo>
                      <a:lnTo>
                        <a:pt x="118" y="32"/>
                      </a:lnTo>
                      <a:lnTo>
                        <a:pt x="123" y="48"/>
                      </a:lnTo>
                      <a:lnTo>
                        <a:pt x="126" y="63"/>
                      </a:lnTo>
                      <a:lnTo>
                        <a:pt x="123" y="80"/>
                      </a:lnTo>
                      <a:lnTo>
                        <a:pt x="118" y="95"/>
                      </a:lnTo>
                      <a:lnTo>
                        <a:pt x="107" y="109"/>
                      </a:lnTo>
                      <a:lnTo>
                        <a:pt x="94" y="118"/>
                      </a:lnTo>
                      <a:lnTo>
                        <a:pt x="78" y="125"/>
                      </a:lnTo>
                      <a:lnTo>
                        <a:pt x="63" y="126"/>
                      </a:lnTo>
                      <a:lnTo>
                        <a:pt x="46" y="125"/>
                      </a:lnTo>
                      <a:lnTo>
                        <a:pt x="31" y="118"/>
                      </a:lnTo>
                      <a:lnTo>
                        <a:pt x="17" y="109"/>
                      </a:lnTo>
                      <a:lnTo>
                        <a:pt x="8" y="95"/>
                      </a:lnTo>
                      <a:lnTo>
                        <a:pt x="1" y="80"/>
                      </a:lnTo>
                      <a:lnTo>
                        <a:pt x="0" y="63"/>
                      </a:lnTo>
                      <a:lnTo>
                        <a:pt x="1" y="48"/>
                      </a:lnTo>
                      <a:lnTo>
                        <a:pt x="8" y="32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9" name="Line 82"/>
                <p:cNvSpPr>
                  <a:spLocks noChangeShapeType="1"/>
                </p:cNvSpPr>
                <p:nvPr/>
              </p:nvSpPr>
              <p:spPr bwMode="auto">
                <a:xfrm>
                  <a:off x="1263650" y="3175025"/>
                  <a:ext cx="566738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2"/>
                <p:cNvSpPr>
                  <a:spLocks noChangeArrowheads="1"/>
                </p:cNvSpPr>
                <p:nvPr/>
              </p:nvSpPr>
              <p:spPr bwMode="auto">
                <a:xfrm>
                  <a:off x="331569" y="2852936"/>
                  <a:ext cx="368637" cy="299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EXT.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TRIGGER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66713" y="1331937"/>
                <a:ext cx="4502150" cy="429865"/>
                <a:chOff x="366713" y="1331937"/>
                <a:chExt cx="4502150" cy="429865"/>
              </a:xfrm>
            </p:grpSpPr>
            <p:sp>
              <p:nvSpPr>
                <p:cNvPr id="83" name="Rectangle 87"/>
                <p:cNvSpPr>
                  <a:spLocks noChangeArrowheads="1"/>
                </p:cNvSpPr>
                <p:nvPr/>
              </p:nvSpPr>
              <p:spPr bwMode="auto">
                <a:xfrm>
                  <a:off x="366713" y="1363687"/>
                  <a:ext cx="184318" cy="14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CH 1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Freeform 93"/>
                <p:cNvSpPr>
                  <a:spLocks/>
                </p:cNvSpPr>
                <p:nvPr/>
              </p:nvSpPr>
              <p:spPr bwMode="auto">
                <a:xfrm>
                  <a:off x="755650" y="1331937"/>
                  <a:ext cx="496888" cy="425450"/>
                </a:xfrm>
                <a:custGeom>
                  <a:avLst/>
                  <a:gdLst/>
                  <a:ahLst/>
                  <a:cxnLst>
                    <a:cxn ang="0">
                      <a:pos x="625" y="268"/>
                    </a:cxn>
                    <a:cxn ang="0">
                      <a:pos x="0" y="0"/>
                    </a:cxn>
                    <a:cxn ang="0">
                      <a:pos x="0" y="536"/>
                    </a:cxn>
                    <a:cxn ang="0">
                      <a:pos x="625" y="268"/>
                    </a:cxn>
                  </a:cxnLst>
                  <a:rect l="0" t="0" r="r" b="b"/>
                  <a:pathLst>
                    <a:path w="625" h="536">
                      <a:moveTo>
                        <a:pt x="625" y="268"/>
                      </a:moveTo>
                      <a:lnTo>
                        <a:pt x="0" y="0"/>
                      </a:lnTo>
                      <a:lnTo>
                        <a:pt x="0" y="536"/>
                      </a:lnTo>
                      <a:lnTo>
                        <a:pt x="625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542925" y="1543868"/>
                  <a:ext cx="212725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6" name="Freeform 95"/>
                <p:cNvSpPr>
                  <a:spLocks/>
                </p:cNvSpPr>
                <p:nvPr/>
              </p:nvSpPr>
              <p:spPr bwMode="auto">
                <a:xfrm>
                  <a:off x="493713" y="1493862"/>
                  <a:ext cx="100013" cy="101600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30" y="8"/>
                    </a:cxn>
                    <a:cxn ang="0">
                      <a:pos x="46" y="2"/>
                    </a:cxn>
                    <a:cxn ang="0">
                      <a:pos x="63" y="0"/>
                    </a:cxn>
                    <a:cxn ang="0">
                      <a:pos x="78" y="2"/>
                    </a:cxn>
                    <a:cxn ang="0">
                      <a:pos x="94" y="8"/>
                    </a:cxn>
                    <a:cxn ang="0">
                      <a:pos x="107" y="19"/>
                    </a:cxn>
                    <a:cxn ang="0">
                      <a:pos x="117" y="32"/>
                    </a:cxn>
                    <a:cxn ang="0">
                      <a:pos x="123" y="48"/>
                    </a:cxn>
                    <a:cxn ang="0">
                      <a:pos x="126" y="63"/>
                    </a:cxn>
                    <a:cxn ang="0">
                      <a:pos x="123" y="80"/>
                    </a:cxn>
                    <a:cxn ang="0">
                      <a:pos x="117" y="95"/>
                    </a:cxn>
                    <a:cxn ang="0">
                      <a:pos x="107" y="108"/>
                    </a:cxn>
                    <a:cxn ang="0">
                      <a:pos x="94" y="118"/>
                    </a:cxn>
                    <a:cxn ang="0">
                      <a:pos x="78" y="125"/>
                    </a:cxn>
                    <a:cxn ang="0">
                      <a:pos x="63" y="126"/>
                    </a:cxn>
                    <a:cxn ang="0">
                      <a:pos x="46" y="125"/>
                    </a:cxn>
                    <a:cxn ang="0">
                      <a:pos x="30" y="118"/>
                    </a:cxn>
                    <a:cxn ang="0">
                      <a:pos x="17" y="108"/>
                    </a:cxn>
                    <a:cxn ang="0">
                      <a:pos x="8" y="95"/>
                    </a:cxn>
                    <a:cxn ang="0">
                      <a:pos x="2" y="80"/>
                    </a:cxn>
                    <a:cxn ang="0">
                      <a:pos x="0" y="63"/>
                    </a:cxn>
                    <a:cxn ang="0">
                      <a:pos x="2" y="48"/>
                    </a:cxn>
                    <a:cxn ang="0">
                      <a:pos x="8" y="32"/>
                    </a:cxn>
                    <a:cxn ang="0">
                      <a:pos x="17" y="19"/>
                    </a:cxn>
                  </a:cxnLst>
                  <a:rect l="0" t="0" r="r" b="b"/>
                  <a:pathLst>
                    <a:path w="126" h="126">
                      <a:moveTo>
                        <a:pt x="17" y="19"/>
                      </a:moveTo>
                      <a:lnTo>
                        <a:pt x="30" y="8"/>
                      </a:lnTo>
                      <a:lnTo>
                        <a:pt x="46" y="2"/>
                      </a:lnTo>
                      <a:lnTo>
                        <a:pt x="63" y="0"/>
                      </a:lnTo>
                      <a:lnTo>
                        <a:pt x="78" y="2"/>
                      </a:lnTo>
                      <a:lnTo>
                        <a:pt x="94" y="8"/>
                      </a:lnTo>
                      <a:lnTo>
                        <a:pt x="107" y="19"/>
                      </a:lnTo>
                      <a:lnTo>
                        <a:pt x="117" y="32"/>
                      </a:lnTo>
                      <a:lnTo>
                        <a:pt x="123" y="48"/>
                      </a:lnTo>
                      <a:lnTo>
                        <a:pt x="126" y="63"/>
                      </a:lnTo>
                      <a:lnTo>
                        <a:pt x="123" y="80"/>
                      </a:lnTo>
                      <a:lnTo>
                        <a:pt x="117" y="95"/>
                      </a:lnTo>
                      <a:lnTo>
                        <a:pt x="107" y="108"/>
                      </a:lnTo>
                      <a:lnTo>
                        <a:pt x="94" y="118"/>
                      </a:lnTo>
                      <a:lnTo>
                        <a:pt x="78" y="125"/>
                      </a:lnTo>
                      <a:lnTo>
                        <a:pt x="63" y="126"/>
                      </a:lnTo>
                      <a:lnTo>
                        <a:pt x="46" y="125"/>
                      </a:lnTo>
                      <a:lnTo>
                        <a:pt x="30" y="118"/>
                      </a:lnTo>
                      <a:lnTo>
                        <a:pt x="17" y="108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8"/>
                      </a:lnTo>
                      <a:lnTo>
                        <a:pt x="8" y="32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96"/>
                <p:cNvSpPr>
                  <a:spLocks noChangeArrowheads="1"/>
                </p:cNvSpPr>
                <p:nvPr/>
              </p:nvSpPr>
              <p:spPr bwMode="auto">
                <a:xfrm>
                  <a:off x="3805238" y="1336352"/>
                  <a:ext cx="709613" cy="425450"/>
                </a:xfrm>
                <a:prstGeom prst="rect">
                  <a:avLst/>
                </a:prstGeom>
                <a:solidFill>
                  <a:srgbClr val="00FF00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FAST ACQUISITION MEMORY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Freeform 100"/>
                <p:cNvSpPr>
                  <a:spLocks/>
                </p:cNvSpPr>
                <p:nvPr/>
              </p:nvSpPr>
              <p:spPr bwMode="auto">
                <a:xfrm>
                  <a:off x="2387600" y="1442715"/>
                  <a:ext cx="14208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1724" y="201"/>
                    </a:cxn>
                    <a:cxn ang="0">
                      <a:pos x="1724" y="268"/>
                    </a:cxn>
                    <a:cxn ang="0">
                      <a:pos x="1791" y="133"/>
                    </a:cxn>
                    <a:cxn ang="0">
                      <a:pos x="1724" y="0"/>
                    </a:cxn>
                    <a:cxn ang="0">
                      <a:pos x="1724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1791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1724" y="201"/>
                      </a:lnTo>
                      <a:lnTo>
                        <a:pt x="1724" y="268"/>
                      </a:lnTo>
                      <a:lnTo>
                        <a:pt x="1791" y="133"/>
                      </a:lnTo>
                      <a:lnTo>
                        <a:pt x="1724" y="0"/>
                      </a:lnTo>
                      <a:lnTo>
                        <a:pt x="1724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9" name="Freeform 101"/>
                <p:cNvSpPr>
                  <a:spLocks/>
                </p:cNvSpPr>
                <p:nvPr/>
              </p:nvSpPr>
              <p:spPr bwMode="auto">
                <a:xfrm>
                  <a:off x="4514850" y="1442715"/>
                  <a:ext cx="3540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379" y="201"/>
                    </a:cxn>
                    <a:cxn ang="0">
                      <a:pos x="379" y="268"/>
                    </a:cxn>
                    <a:cxn ang="0">
                      <a:pos x="447" y="133"/>
                    </a:cxn>
                    <a:cxn ang="0">
                      <a:pos x="379" y="0"/>
                    </a:cxn>
                    <a:cxn ang="0">
                      <a:pos x="379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447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379" y="201"/>
                      </a:lnTo>
                      <a:lnTo>
                        <a:pt x="379" y="268"/>
                      </a:lnTo>
                      <a:lnTo>
                        <a:pt x="447" y="133"/>
                      </a:lnTo>
                      <a:lnTo>
                        <a:pt x="379" y="0"/>
                      </a:lnTo>
                      <a:lnTo>
                        <a:pt x="379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77988" y="1336352"/>
                  <a:ext cx="709613" cy="425450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ANALOG-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DIGITAL-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800" dirty="0" smtClean="0">
                      <a:latin typeface="Arial Narrow" pitchFamily="34" charset="0"/>
                      <a:cs typeface="Arial" pitchFamily="34" charset="0"/>
                    </a:rPr>
                    <a:t>CONVERTER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Line 104"/>
                <p:cNvSpPr>
                  <a:spLocks noChangeShapeType="1"/>
                </p:cNvSpPr>
                <p:nvPr/>
              </p:nvSpPr>
              <p:spPr bwMode="auto">
                <a:xfrm>
                  <a:off x="1252538" y="1543868"/>
                  <a:ext cx="425450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72289" y="2047533"/>
                <a:ext cx="4502150" cy="429865"/>
                <a:chOff x="366713" y="1331937"/>
                <a:chExt cx="4502150" cy="429865"/>
              </a:xfrm>
            </p:grpSpPr>
            <p:sp>
              <p:nvSpPr>
                <p:cNvPr id="74" name="Rectangle 87"/>
                <p:cNvSpPr>
                  <a:spLocks noChangeArrowheads="1"/>
                </p:cNvSpPr>
                <p:nvPr/>
              </p:nvSpPr>
              <p:spPr bwMode="auto">
                <a:xfrm>
                  <a:off x="366713" y="1363687"/>
                  <a:ext cx="184318" cy="14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CH 2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>
                  <a:off x="755650" y="1331937"/>
                  <a:ext cx="496888" cy="425450"/>
                </a:xfrm>
                <a:custGeom>
                  <a:avLst/>
                  <a:gdLst/>
                  <a:ahLst/>
                  <a:cxnLst>
                    <a:cxn ang="0">
                      <a:pos x="625" y="268"/>
                    </a:cxn>
                    <a:cxn ang="0">
                      <a:pos x="0" y="0"/>
                    </a:cxn>
                    <a:cxn ang="0">
                      <a:pos x="0" y="536"/>
                    </a:cxn>
                    <a:cxn ang="0">
                      <a:pos x="625" y="268"/>
                    </a:cxn>
                  </a:cxnLst>
                  <a:rect l="0" t="0" r="r" b="b"/>
                  <a:pathLst>
                    <a:path w="625" h="536">
                      <a:moveTo>
                        <a:pt x="625" y="268"/>
                      </a:moveTo>
                      <a:lnTo>
                        <a:pt x="0" y="0"/>
                      </a:lnTo>
                      <a:lnTo>
                        <a:pt x="0" y="536"/>
                      </a:lnTo>
                      <a:lnTo>
                        <a:pt x="625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76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542925" y="1543868"/>
                  <a:ext cx="212725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>
                  <a:off x="493713" y="1493862"/>
                  <a:ext cx="100013" cy="101600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30" y="8"/>
                    </a:cxn>
                    <a:cxn ang="0">
                      <a:pos x="46" y="2"/>
                    </a:cxn>
                    <a:cxn ang="0">
                      <a:pos x="63" y="0"/>
                    </a:cxn>
                    <a:cxn ang="0">
                      <a:pos x="78" y="2"/>
                    </a:cxn>
                    <a:cxn ang="0">
                      <a:pos x="94" y="8"/>
                    </a:cxn>
                    <a:cxn ang="0">
                      <a:pos x="107" y="19"/>
                    </a:cxn>
                    <a:cxn ang="0">
                      <a:pos x="117" y="32"/>
                    </a:cxn>
                    <a:cxn ang="0">
                      <a:pos x="123" y="48"/>
                    </a:cxn>
                    <a:cxn ang="0">
                      <a:pos x="126" y="63"/>
                    </a:cxn>
                    <a:cxn ang="0">
                      <a:pos x="123" y="80"/>
                    </a:cxn>
                    <a:cxn ang="0">
                      <a:pos x="117" y="95"/>
                    </a:cxn>
                    <a:cxn ang="0">
                      <a:pos x="107" y="108"/>
                    </a:cxn>
                    <a:cxn ang="0">
                      <a:pos x="94" y="118"/>
                    </a:cxn>
                    <a:cxn ang="0">
                      <a:pos x="78" y="125"/>
                    </a:cxn>
                    <a:cxn ang="0">
                      <a:pos x="63" y="126"/>
                    </a:cxn>
                    <a:cxn ang="0">
                      <a:pos x="46" y="125"/>
                    </a:cxn>
                    <a:cxn ang="0">
                      <a:pos x="30" y="118"/>
                    </a:cxn>
                    <a:cxn ang="0">
                      <a:pos x="17" y="108"/>
                    </a:cxn>
                    <a:cxn ang="0">
                      <a:pos x="8" y="95"/>
                    </a:cxn>
                    <a:cxn ang="0">
                      <a:pos x="2" y="80"/>
                    </a:cxn>
                    <a:cxn ang="0">
                      <a:pos x="0" y="63"/>
                    </a:cxn>
                    <a:cxn ang="0">
                      <a:pos x="2" y="48"/>
                    </a:cxn>
                    <a:cxn ang="0">
                      <a:pos x="8" y="32"/>
                    </a:cxn>
                    <a:cxn ang="0">
                      <a:pos x="17" y="19"/>
                    </a:cxn>
                  </a:cxnLst>
                  <a:rect l="0" t="0" r="r" b="b"/>
                  <a:pathLst>
                    <a:path w="126" h="126">
                      <a:moveTo>
                        <a:pt x="17" y="19"/>
                      </a:moveTo>
                      <a:lnTo>
                        <a:pt x="30" y="8"/>
                      </a:lnTo>
                      <a:lnTo>
                        <a:pt x="46" y="2"/>
                      </a:lnTo>
                      <a:lnTo>
                        <a:pt x="63" y="0"/>
                      </a:lnTo>
                      <a:lnTo>
                        <a:pt x="78" y="2"/>
                      </a:lnTo>
                      <a:lnTo>
                        <a:pt x="94" y="8"/>
                      </a:lnTo>
                      <a:lnTo>
                        <a:pt x="107" y="19"/>
                      </a:lnTo>
                      <a:lnTo>
                        <a:pt x="117" y="32"/>
                      </a:lnTo>
                      <a:lnTo>
                        <a:pt x="123" y="48"/>
                      </a:lnTo>
                      <a:lnTo>
                        <a:pt x="126" y="63"/>
                      </a:lnTo>
                      <a:lnTo>
                        <a:pt x="123" y="80"/>
                      </a:lnTo>
                      <a:lnTo>
                        <a:pt x="117" y="95"/>
                      </a:lnTo>
                      <a:lnTo>
                        <a:pt x="107" y="108"/>
                      </a:lnTo>
                      <a:lnTo>
                        <a:pt x="94" y="118"/>
                      </a:lnTo>
                      <a:lnTo>
                        <a:pt x="78" y="125"/>
                      </a:lnTo>
                      <a:lnTo>
                        <a:pt x="63" y="126"/>
                      </a:lnTo>
                      <a:lnTo>
                        <a:pt x="46" y="125"/>
                      </a:lnTo>
                      <a:lnTo>
                        <a:pt x="30" y="118"/>
                      </a:lnTo>
                      <a:lnTo>
                        <a:pt x="17" y="108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8"/>
                      </a:lnTo>
                      <a:lnTo>
                        <a:pt x="8" y="32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78" name="Rectangle 96"/>
                <p:cNvSpPr>
                  <a:spLocks noChangeArrowheads="1"/>
                </p:cNvSpPr>
                <p:nvPr/>
              </p:nvSpPr>
              <p:spPr bwMode="auto">
                <a:xfrm>
                  <a:off x="3805238" y="1336352"/>
                  <a:ext cx="709613" cy="425450"/>
                </a:xfrm>
                <a:prstGeom prst="rect">
                  <a:avLst/>
                </a:prstGeom>
                <a:solidFill>
                  <a:srgbClr val="00FF00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FAST ACQUISITION MEMORY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Freeform 100"/>
                <p:cNvSpPr>
                  <a:spLocks/>
                </p:cNvSpPr>
                <p:nvPr/>
              </p:nvSpPr>
              <p:spPr bwMode="auto">
                <a:xfrm>
                  <a:off x="2387600" y="1442715"/>
                  <a:ext cx="14208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1724" y="201"/>
                    </a:cxn>
                    <a:cxn ang="0">
                      <a:pos x="1724" y="268"/>
                    </a:cxn>
                    <a:cxn ang="0">
                      <a:pos x="1791" y="133"/>
                    </a:cxn>
                    <a:cxn ang="0">
                      <a:pos x="1724" y="0"/>
                    </a:cxn>
                    <a:cxn ang="0">
                      <a:pos x="1724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1791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1724" y="201"/>
                      </a:lnTo>
                      <a:lnTo>
                        <a:pt x="1724" y="268"/>
                      </a:lnTo>
                      <a:lnTo>
                        <a:pt x="1791" y="133"/>
                      </a:lnTo>
                      <a:lnTo>
                        <a:pt x="1724" y="0"/>
                      </a:lnTo>
                      <a:lnTo>
                        <a:pt x="1724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0" name="Freeform 101"/>
                <p:cNvSpPr>
                  <a:spLocks/>
                </p:cNvSpPr>
                <p:nvPr/>
              </p:nvSpPr>
              <p:spPr bwMode="auto">
                <a:xfrm>
                  <a:off x="4514850" y="1442715"/>
                  <a:ext cx="3540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379" y="201"/>
                    </a:cxn>
                    <a:cxn ang="0">
                      <a:pos x="379" y="268"/>
                    </a:cxn>
                    <a:cxn ang="0">
                      <a:pos x="447" y="133"/>
                    </a:cxn>
                    <a:cxn ang="0">
                      <a:pos x="379" y="0"/>
                    </a:cxn>
                    <a:cxn ang="0">
                      <a:pos x="379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447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379" y="201"/>
                      </a:lnTo>
                      <a:lnTo>
                        <a:pt x="379" y="268"/>
                      </a:lnTo>
                      <a:lnTo>
                        <a:pt x="447" y="133"/>
                      </a:lnTo>
                      <a:lnTo>
                        <a:pt x="379" y="0"/>
                      </a:lnTo>
                      <a:lnTo>
                        <a:pt x="379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77988" y="1336352"/>
                  <a:ext cx="709613" cy="425450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ANALOG-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DIGITAL-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CONVERTER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Line 104"/>
                <p:cNvSpPr>
                  <a:spLocks noChangeShapeType="1"/>
                </p:cNvSpPr>
                <p:nvPr/>
              </p:nvSpPr>
              <p:spPr bwMode="auto">
                <a:xfrm>
                  <a:off x="1252538" y="1543868"/>
                  <a:ext cx="425450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372289" y="3886478"/>
                <a:ext cx="4502150" cy="429865"/>
                <a:chOff x="366713" y="1331937"/>
                <a:chExt cx="4502150" cy="429865"/>
              </a:xfrm>
            </p:grpSpPr>
            <p:sp>
              <p:nvSpPr>
                <p:cNvPr id="65" name="Rectangle 87"/>
                <p:cNvSpPr>
                  <a:spLocks noChangeArrowheads="1"/>
                </p:cNvSpPr>
                <p:nvPr/>
              </p:nvSpPr>
              <p:spPr bwMode="auto">
                <a:xfrm>
                  <a:off x="366713" y="1363687"/>
                  <a:ext cx="184318" cy="14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CH 3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93"/>
                <p:cNvSpPr>
                  <a:spLocks/>
                </p:cNvSpPr>
                <p:nvPr/>
              </p:nvSpPr>
              <p:spPr bwMode="auto">
                <a:xfrm>
                  <a:off x="755650" y="1331937"/>
                  <a:ext cx="496888" cy="425450"/>
                </a:xfrm>
                <a:custGeom>
                  <a:avLst/>
                  <a:gdLst/>
                  <a:ahLst/>
                  <a:cxnLst>
                    <a:cxn ang="0">
                      <a:pos x="625" y="268"/>
                    </a:cxn>
                    <a:cxn ang="0">
                      <a:pos x="0" y="0"/>
                    </a:cxn>
                    <a:cxn ang="0">
                      <a:pos x="0" y="536"/>
                    </a:cxn>
                    <a:cxn ang="0">
                      <a:pos x="625" y="268"/>
                    </a:cxn>
                  </a:cxnLst>
                  <a:rect l="0" t="0" r="r" b="b"/>
                  <a:pathLst>
                    <a:path w="625" h="536">
                      <a:moveTo>
                        <a:pt x="625" y="268"/>
                      </a:moveTo>
                      <a:lnTo>
                        <a:pt x="0" y="0"/>
                      </a:lnTo>
                      <a:lnTo>
                        <a:pt x="0" y="536"/>
                      </a:lnTo>
                      <a:lnTo>
                        <a:pt x="625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7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542925" y="1543868"/>
                  <a:ext cx="212725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8" name="Freeform 95"/>
                <p:cNvSpPr>
                  <a:spLocks/>
                </p:cNvSpPr>
                <p:nvPr/>
              </p:nvSpPr>
              <p:spPr bwMode="auto">
                <a:xfrm>
                  <a:off x="493713" y="1493862"/>
                  <a:ext cx="100013" cy="101600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30" y="8"/>
                    </a:cxn>
                    <a:cxn ang="0">
                      <a:pos x="46" y="2"/>
                    </a:cxn>
                    <a:cxn ang="0">
                      <a:pos x="63" y="0"/>
                    </a:cxn>
                    <a:cxn ang="0">
                      <a:pos x="78" y="2"/>
                    </a:cxn>
                    <a:cxn ang="0">
                      <a:pos x="94" y="8"/>
                    </a:cxn>
                    <a:cxn ang="0">
                      <a:pos x="107" y="19"/>
                    </a:cxn>
                    <a:cxn ang="0">
                      <a:pos x="117" y="32"/>
                    </a:cxn>
                    <a:cxn ang="0">
                      <a:pos x="123" y="48"/>
                    </a:cxn>
                    <a:cxn ang="0">
                      <a:pos x="126" y="63"/>
                    </a:cxn>
                    <a:cxn ang="0">
                      <a:pos x="123" y="80"/>
                    </a:cxn>
                    <a:cxn ang="0">
                      <a:pos x="117" y="95"/>
                    </a:cxn>
                    <a:cxn ang="0">
                      <a:pos x="107" y="108"/>
                    </a:cxn>
                    <a:cxn ang="0">
                      <a:pos x="94" y="118"/>
                    </a:cxn>
                    <a:cxn ang="0">
                      <a:pos x="78" y="125"/>
                    </a:cxn>
                    <a:cxn ang="0">
                      <a:pos x="63" y="126"/>
                    </a:cxn>
                    <a:cxn ang="0">
                      <a:pos x="46" y="125"/>
                    </a:cxn>
                    <a:cxn ang="0">
                      <a:pos x="30" y="118"/>
                    </a:cxn>
                    <a:cxn ang="0">
                      <a:pos x="17" y="108"/>
                    </a:cxn>
                    <a:cxn ang="0">
                      <a:pos x="8" y="95"/>
                    </a:cxn>
                    <a:cxn ang="0">
                      <a:pos x="2" y="80"/>
                    </a:cxn>
                    <a:cxn ang="0">
                      <a:pos x="0" y="63"/>
                    </a:cxn>
                    <a:cxn ang="0">
                      <a:pos x="2" y="48"/>
                    </a:cxn>
                    <a:cxn ang="0">
                      <a:pos x="8" y="32"/>
                    </a:cxn>
                    <a:cxn ang="0">
                      <a:pos x="17" y="19"/>
                    </a:cxn>
                  </a:cxnLst>
                  <a:rect l="0" t="0" r="r" b="b"/>
                  <a:pathLst>
                    <a:path w="126" h="126">
                      <a:moveTo>
                        <a:pt x="17" y="19"/>
                      </a:moveTo>
                      <a:lnTo>
                        <a:pt x="30" y="8"/>
                      </a:lnTo>
                      <a:lnTo>
                        <a:pt x="46" y="2"/>
                      </a:lnTo>
                      <a:lnTo>
                        <a:pt x="63" y="0"/>
                      </a:lnTo>
                      <a:lnTo>
                        <a:pt x="78" y="2"/>
                      </a:lnTo>
                      <a:lnTo>
                        <a:pt x="94" y="8"/>
                      </a:lnTo>
                      <a:lnTo>
                        <a:pt x="107" y="19"/>
                      </a:lnTo>
                      <a:lnTo>
                        <a:pt x="117" y="32"/>
                      </a:lnTo>
                      <a:lnTo>
                        <a:pt x="123" y="48"/>
                      </a:lnTo>
                      <a:lnTo>
                        <a:pt x="126" y="63"/>
                      </a:lnTo>
                      <a:lnTo>
                        <a:pt x="123" y="80"/>
                      </a:lnTo>
                      <a:lnTo>
                        <a:pt x="117" y="95"/>
                      </a:lnTo>
                      <a:lnTo>
                        <a:pt x="107" y="108"/>
                      </a:lnTo>
                      <a:lnTo>
                        <a:pt x="94" y="118"/>
                      </a:lnTo>
                      <a:lnTo>
                        <a:pt x="78" y="125"/>
                      </a:lnTo>
                      <a:lnTo>
                        <a:pt x="63" y="126"/>
                      </a:lnTo>
                      <a:lnTo>
                        <a:pt x="46" y="125"/>
                      </a:lnTo>
                      <a:lnTo>
                        <a:pt x="30" y="118"/>
                      </a:lnTo>
                      <a:lnTo>
                        <a:pt x="17" y="108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8"/>
                      </a:lnTo>
                      <a:lnTo>
                        <a:pt x="8" y="32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9" name="Rectangle 96"/>
                <p:cNvSpPr>
                  <a:spLocks noChangeArrowheads="1"/>
                </p:cNvSpPr>
                <p:nvPr/>
              </p:nvSpPr>
              <p:spPr bwMode="auto">
                <a:xfrm>
                  <a:off x="3805238" y="1336352"/>
                  <a:ext cx="709613" cy="425450"/>
                </a:xfrm>
                <a:prstGeom prst="rect">
                  <a:avLst/>
                </a:prstGeom>
                <a:solidFill>
                  <a:srgbClr val="00FF00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FAST ACQUISITION MEMORY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reeform 100"/>
                <p:cNvSpPr>
                  <a:spLocks/>
                </p:cNvSpPr>
                <p:nvPr/>
              </p:nvSpPr>
              <p:spPr bwMode="auto">
                <a:xfrm>
                  <a:off x="2387600" y="1442715"/>
                  <a:ext cx="14208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1724" y="201"/>
                    </a:cxn>
                    <a:cxn ang="0">
                      <a:pos x="1724" y="268"/>
                    </a:cxn>
                    <a:cxn ang="0">
                      <a:pos x="1791" y="133"/>
                    </a:cxn>
                    <a:cxn ang="0">
                      <a:pos x="1724" y="0"/>
                    </a:cxn>
                    <a:cxn ang="0">
                      <a:pos x="1724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1791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1724" y="201"/>
                      </a:lnTo>
                      <a:lnTo>
                        <a:pt x="1724" y="268"/>
                      </a:lnTo>
                      <a:lnTo>
                        <a:pt x="1791" y="133"/>
                      </a:lnTo>
                      <a:lnTo>
                        <a:pt x="1724" y="0"/>
                      </a:lnTo>
                      <a:lnTo>
                        <a:pt x="1724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71" name="Freeform 101"/>
                <p:cNvSpPr>
                  <a:spLocks/>
                </p:cNvSpPr>
                <p:nvPr/>
              </p:nvSpPr>
              <p:spPr bwMode="auto">
                <a:xfrm>
                  <a:off x="4514850" y="1442715"/>
                  <a:ext cx="3540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379" y="201"/>
                    </a:cxn>
                    <a:cxn ang="0">
                      <a:pos x="379" y="268"/>
                    </a:cxn>
                    <a:cxn ang="0">
                      <a:pos x="447" y="133"/>
                    </a:cxn>
                    <a:cxn ang="0">
                      <a:pos x="379" y="0"/>
                    </a:cxn>
                    <a:cxn ang="0">
                      <a:pos x="379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447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379" y="201"/>
                      </a:lnTo>
                      <a:lnTo>
                        <a:pt x="379" y="268"/>
                      </a:lnTo>
                      <a:lnTo>
                        <a:pt x="447" y="133"/>
                      </a:lnTo>
                      <a:lnTo>
                        <a:pt x="379" y="0"/>
                      </a:lnTo>
                      <a:lnTo>
                        <a:pt x="379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7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77988" y="1336352"/>
                  <a:ext cx="709613" cy="425450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ANALOG-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DIGITAL-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CONVERTER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Line 104"/>
                <p:cNvSpPr>
                  <a:spLocks noChangeShapeType="1"/>
                </p:cNvSpPr>
                <p:nvPr/>
              </p:nvSpPr>
              <p:spPr bwMode="auto">
                <a:xfrm>
                  <a:off x="1252538" y="1543868"/>
                  <a:ext cx="425450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70022" y="4588877"/>
                <a:ext cx="4502150" cy="429865"/>
                <a:chOff x="366713" y="1331937"/>
                <a:chExt cx="4502150" cy="429865"/>
              </a:xfrm>
            </p:grpSpPr>
            <p:sp>
              <p:nvSpPr>
                <p:cNvPr id="56" name="Rectangle 87"/>
                <p:cNvSpPr>
                  <a:spLocks noChangeArrowheads="1"/>
                </p:cNvSpPr>
                <p:nvPr/>
              </p:nvSpPr>
              <p:spPr bwMode="auto">
                <a:xfrm>
                  <a:off x="366713" y="1363687"/>
                  <a:ext cx="184318" cy="149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CH 4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Freeform 93"/>
                <p:cNvSpPr>
                  <a:spLocks/>
                </p:cNvSpPr>
                <p:nvPr/>
              </p:nvSpPr>
              <p:spPr bwMode="auto">
                <a:xfrm>
                  <a:off x="755650" y="1331937"/>
                  <a:ext cx="496888" cy="425450"/>
                </a:xfrm>
                <a:custGeom>
                  <a:avLst/>
                  <a:gdLst/>
                  <a:ahLst/>
                  <a:cxnLst>
                    <a:cxn ang="0">
                      <a:pos x="625" y="268"/>
                    </a:cxn>
                    <a:cxn ang="0">
                      <a:pos x="0" y="0"/>
                    </a:cxn>
                    <a:cxn ang="0">
                      <a:pos x="0" y="536"/>
                    </a:cxn>
                    <a:cxn ang="0">
                      <a:pos x="625" y="268"/>
                    </a:cxn>
                  </a:cxnLst>
                  <a:rect l="0" t="0" r="r" b="b"/>
                  <a:pathLst>
                    <a:path w="625" h="536">
                      <a:moveTo>
                        <a:pt x="625" y="268"/>
                      </a:moveTo>
                      <a:lnTo>
                        <a:pt x="0" y="0"/>
                      </a:lnTo>
                      <a:lnTo>
                        <a:pt x="0" y="536"/>
                      </a:lnTo>
                      <a:lnTo>
                        <a:pt x="625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5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542925" y="1543868"/>
                  <a:ext cx="212725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59" name="Freeform 95"/>
                <p:cNvSpPr>
                  <a:spLocks/>
                </p:cNvSpPr>
                <p:nvPr/>
              </p:nvSpPr>
              <p:spPr bwMode="auto">
                <a:xfrm>
                  <a:off x="493713" y="1493862"/>
                  <a:ext cx="100013" cy="101600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30" y="8"/>
                    </a:cxn>
                    <a:cxn ang="0">
                      <a:pos x="46" y="2"/>
                    </a:cxn>
                    <a:cxn ang="0">
                      <a:pos x="63" y="0"/>
                    </a:cxn>
                    <a:cxn ang="0">
                      <a:pos x="78" y="2"/>
                    </a:cxn>
                    <a:cxn ang="0">
                      <a:pos x="94" y="8"/>
                    </a:cxn>
                    <a:cxn ang="0">
                      <a:pos x="107" y="19"/>
                    </a:cxn>
                    <a:cxn ang="0">
                      <a:pos x="117" y="32"/>
                    </a:cxn>
                    <a:cxn ang="0">
                      <a:pos x="123" y="48"/>
                    </a:cxn>
                    <a:cxn ang="0">
                      <a:pos x="126" y="63"/>
                    </a:cxn>
                    <a:cxn ang="0">
                      <a:pos x="123" y="80"/>
                    </a:cxn>
                    <a:cxn ang="0">
                      <a:pos x="117" y="95"/>
                    </a:cxn>
                    <a:cxn ang="0">
                      <a:pos x="107" y="108"/>
                    </a:cxn>
                    <a:cxn ang="0">
                      <a:pos x="94" y="118"/>
                    </a:cxn>
                    <a:cxn ang="0">
                      <a:pos x="78" y="125"/>
                    </a:cxn>
                    <a:cxn ang="0">
                      <a:pos x="63" y="126"/>
                    </a:cxn>
                    <a:cxn ang="0">
                      <a:pos x="46" y="125"/>
                    </a:cxn>
                    <a:cxn ang="0">
                      <a:pos x="30" y="118"/>
                    </a:cxn>
                    <a:cxn ang="0">
                      <a:pos x="17" y="108"/>
                    </a:cxn>
                    <a:cxn ang="0">
                      <a:pos x="8" y="95"/>
                    </a:cxn>
                    <a:cxn ang="0">
                      <a:pos x="2" y="80"/>
                    </a:cxn>
                    <a:cxn ang="0">
                      <a:pos x="0" y="63"/>
                    </a:cxn>
                    <a:cxn ang="0">
                      <a:pos x="2" y="48"/>
                    </a:cxn>
                    <a:cxn ang="0">
                      <a:pos x="8" y="32"/>
                    </a:cxn>
                    <a:cxn ang="0">
                      <a:pos x="17" y="19"/>
                    </a:cxn>
                  </a:cxnLst>
                  <a:rect l="0" t="0" r="r" b="b"/>
                  <a:pathLst>
                    <a:path w="126" h="126">
                      <a:moveTo>
                        <a:pt x="17" y="19"/>
                      </a:moveTo>
                      <a:lnTo>
                        <a:pt x="30" y="8"/>
                      </a:lnTo>
                      <a:lnTo>
                        <a:pt x="46" y="2"/>
                      </a:lnTo>
                      <a:lnTo>
                        <a:pt x="63" y="0"/>
                      </a:lnTo>
                      <a:lnTo>
                        <a:pt x="78" y="2"/>
                      </a:lnTo>
                      <a:lnTo>
                        <a:pt x="94" y="8"/>
                      </a:lnTo>
                      <a:lnTo>
                        <a:pt x="107" y="19"/>
                      </a:lnTo>
                      <a:lnTo>
                        <a:pt x="117" y="32"/>
                      </a:lnTo>
                      <a:lnTo>
                        <a:pt x="123" y="48"/>
                      </a:lnTo>
                      <a:lnTo>
                        <a:pt x="126" y="63"/>
                      </a:lnTo>
                      <a:lnTo>
                        <a:pt x="123" y="80"/>
                      </a:lnTo>
                      <a:lnTo>
                        <a:pt x="117" y="95"/>
                      </a:lnTo>
                      <a:lnTo>
                        <a:pt x="107" y="108"/>
                      </a:lnTo>
                      <a:lnTo>
                        <a:pt x="94" y="118"/>
                      </a:lnTo>
                      <a:lnTo>
                        <a:pt x="78" y="125"/>
                      </a:lnTo>
                      <a:lnTo>
                        <a:pt x="63" y="126"/>
                      </a:lnTo>
                      <a:lnTo>
                        <a:pt x="46" y="125"/>
                      </a:lnTo>
                      <a:lnTo>
                        <a:pt x="30" y="118"/>
                      </a:lnTo>
                      <a:lnTo>
                        <a:pt x="17" y="108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8"/>
                      </a:lnTo>
                      <a:lnTo>
                        <a:pt x="8" y="32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0" name="Rectangle 96"/>
                <p:cNvSpPr>
                  <a:spLocks noChangeArrowheads="1"/>
                </p:cNvSpPr>
                <p:nvPr/>
              </p:nvSpPr>
              <p:spPr bwMode="auto">
                <a:xfrm>
                  <a:off x="3805238" y="1336352"/>
                  <a:ext cx="709613" cy="425450"/>
                </a:xfrm>
                <a:prstGeom prst="rect">
                  <a:avLst/>
                </a:prstGeom>
                <a:solidFill>
                  <a:srgbClr val="00FF00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FAST ACQUISITION MEMORY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100"/>
                <p:cNvSpPr>
                  <a:spLocks/>
                </p:cNvSpPr>
                <p:nvPr/>
              </p:nvSpPr>
              <p:spPr bwMode="auto">
                <a:xfrm>
                  <a:off x="2387600" y="1442715"/>
                  <a:ext cx="14208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1724" y="201"/>
                    </a:cxn>
                    <a:cxn ang="0">
                      <a:pos x="1724" y="268"/>
                    </a:cxn>
                    <a:cxn ang="0">
                      <a:pos x="1791" y="133"/>
                    </a:cxn>
                    <a:cxn ang="0">
                      <a:pos x="1724" y="0"/>
                    </a:cxn>
                    <a:cxn ang="0">
                      <a:pos x="1724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1791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1724" y="201"/>
                      </a:lnTo>
                      <a:lnTo>
                        <a:pt x="1724" y="268"/>
                      </a:lnTo>
                      <a:lnTo>
                        <a:pt x="1791" y="133"/>
                      </a:lnTo>
                      <a:lnTo>
                        <a:pt x="1724" y="0"/>
                      </a:lnTo>
                      <a:lnTo>
                        <a:pt x="1724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2" name="Freeform 101"/>
                <p:cNvSpPr>
                  <a:spLocks/>
                </p:cNvSpPr>
                <p:nvPr/>
              </p:nvSpPr>
              <p:spPr bwMode="auto">
                <a:xfrm>
                  <a:off x="4514850" y="1442715"/>
                  <a:ext cx="354013" cy="212725"/>
                </a:xfrm>
                <a:custGeom>
                  <a:avLst/>
                  <a:gdLst/>
                  <a:ahLst/>
                  <a:cxnLst>
                    <a:cxn ang="0">
                      <a:pos x="67" y="66"/>
                    </a:cxn>
                    <a:cxn ang="0">
                      <a:pos x="67" y="0"/>
                    </a:cxn>
                    <a:cxn ang="0">
                      <a:pos x="0" y="133"/>
                    </a:cxn>
                    <a:cxn ang="0">
                      <a:pos x="67" y="268"/>
                    </a:cxn>
                    <a:cxn ang="0">
                      <a:pos x="67" y="201"/>
                    </a:cxn>
                    <a:cxn ang="0">
                      <a:pos x="379" y="201"/>
                    </a:cxn>
                    <a:cxn ang="0">
                      <a:pos x="379" y="268"/>
                    </a:cxn>
                    <a:cxn ang="0">
                      <a:pos x="447" y="133"/>
                    </a:cxn>
                    <a:cxn ang="0">
                      <a:pos x="379" y="0"/>
                    </a:cxn>
                    <a:cxn ang="0">
                      <a:pos x="379" y="66"/>
                    </a:cxn>
                    <a:cxn ang="0">
                      <a:pos x="67" y="66"/>
                    </a:cxn>
                  </a:cxnLst>
                  <a:rect l="0" t="0" r="r" b="b"/>
                  <a:pathLst>
                    <a:path w="447" h="268">
                      <a:moveTo>
                        <a:pt x="67" y="66"/>
                      </a:moveTo>
                      <a:lnTo>
                        <a:pt x="67" y="0"/>
                      </a:lnTo>
                      <a:lnTo>
                        <a:pt x="0" y="133"/>
                      </a:lnTo>
                      <a:lnTo>
                        <a:pt x="67" y="268"/>
                      </a:lnTo>
                      <a:lnTo>
                        <a:pt x="67" y="201"/>
                      </a:lnTo>
                      <a:lnTo>
                        <a:pt x="379" y="201"/>
                      </a:lnTo>
                      <a:lnTo>
                        <a:pt x="379" y="268"/>
                      </a:lnTo>
                      <a:lnTo>
                        <a:pt x="447" y="133"/>
                      </a:lnTo>
                      <a:lnTo>
                        <a:pt x="379" y="0"/>
                      </a:lnTo>
                      <a:lnTo>
                        <a:pt x="379" y="66"/>
                      </a:lnTo>
                      <a:lnTo>
                        <a:pt x="67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  <p:sp>
              <p:nvSpPr>
                <p:cNvPr id="6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77988" y="1336352"/>
                  <a:ext cx="709613" cy="425450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1" compatLnSpc="1">
                  <a:prstTxWarp prst="textNoShape">
                    <a:avLst/>
                  </a:prstTxWarp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ANALOG-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DIGITAL-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800" dirty="0" smtClean="0">
                      <a:latin typeface="Arial Narrow" pitchFamily="34" charset="0"/>
                      <a:cs typeface="Arial" pitchFamily="34" charset="0"/>
                    </a:rPr>
                    <a:t>CONVERTER</a:t>
                  </a:r>
                  <a:endParaRPr lang="en-US" sz="800" dirty="0" smtClean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Line 104"/>
                <p:cNvSpPr>
                  <a:spLocks noChangeShapeType="1"/>
                </p:cNvSpPr>
                <p:nvPr/>
              </p:nvSpPr>
              <p:spPr bwMode="auto">
                <a:xfrm>
                  <a:off x="1252538" y="1543868"/>
                  <a:ext cx="425450" cy="1588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Arial Narrow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6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- Parameters &amp;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8496300" cy="2448173"/>
          </a:xfrm>
        </p:spPr>
        <p:txBody>
          <a:bodyPr/>
          <a:lstStyle/>
          <a:p>
            <a:r>
              <a:rPr lang="en-US" sz="2200" dirty="0" smtClean="0"/>
              <a:t>Automated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Measurement</a:t>
            </a:r>
            <a:endParaRPr lang="en-US" sz="2200" dirty="0" smtClean="0"/>
          </a:p>
          <a:p>
            <a:r>
              <a:rPr lang="en-US" sz="2200" dirty="0" smtClean="0"/>
              <a:t>Use of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Memory </a:t>
            </a:r>
            <a:r>
              <a:rPr lang="en-US" sz="2200" dirty="0" smtClean="0"/>
              <a:t>for the Online Parameter Measurement</a:t>
            </a:r>
          </a:p>
          <a:p>
            <a:r>
              <a:rPr lang="en-US" sz="2200" dirty="0" smtClean="0"/>
              <a:t>Display of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Values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'Histicons'</a:t>
            </a:r>
            <a:r>
              <a:rPr lang="en-US" sz="2200" dirty="0" smtClean="0"/>
              <a:t> to visualize the statistics </a:t>
            </a:r>
          </a:p>
          <a:p>
            <a:r>
              <a:rPr lang="en-US" sz="2200" dirty="0" smtClean="0"/>
              <a:t>Parameters can be used for WaveScan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4" y="3108101"/>
            <a:ext cx="8280000" cy="147987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7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– Parameter 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4392166" cy="1152029"/>
          </a:xfrm>
        </p:spPr>
        <p:txBody>
          <a:bodyPr/>
          <a:lstStyle/>
          <a:p>
            <a:r>
              <a:rPr lang="en-US" sz="2200" dirty="0" smtClean="0"/>
              <a:t>Qualification of parameters to indicate whether the respective measurement is correct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1067"/>
            <a:ext cx="5832648" cy="2830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89306" y="2056808"/>
            <a:ext cx="251995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/>
            <a:r>
              <a:rPr lang="en-US" sz="1800" dirty="0" smtClean="0"/>
              <a:t>'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Time</a:t>
            </a:r>
            <a:r>
              <a:rPr lang="en-US" sz="1800" dirty="0" smtClean="0"/>
              <a:t>': no value due to lack of rising edges</a:t>
            </a:r>
          </a:p>
          <a:p>
            <a:pPr marL="358775" lvl="1" indent="-358775"/>
            <a:r>
              <a:rPr lang="en-US" sz="1800" dirty="0" smtClean="0"/>
              <a:t>'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Time</a:t>
            </a:r>
            <a:r>
              <a:rPr lang="en-US" sz="1800" dirty="0" smtClean="0"/>
              <a:t>': possible, but not enough values available on the edge</a:t>
            </a:r>
          </a:p>
          <a:p>
            <a:pPr marL="358775" lvl="1" indent="-358775"/>
            <a:r>
              <a:rPr lang="en-US" sz="1800" dirty="0" smtClean="0"/>
              <a:t>'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</a:t>
            </a:r>
            <a:r>
              <a:rPr lang="en-US" sz="1800" dirty="0" smtClean="0"/>
              <a:t>': correct measurement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83768" y="1923678"/>
            <a:ext cx="2520280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8" y="904680"/>
            <a:ext cx="3250794" cy="8761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2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Do You Know/Use Parameter Measurements?</a:t>
            </a:r>
          </a:p>
          <a:p>
            <a:pPr marL="1436688" lvl="1" indent="-358775"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On A Regular Basis</a:t>
            </a:r>
          </a:p>
          <a:p>
            <a:pPr marL="1436688" lvl="1" indent="-358775"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Occasionally</a:t>
            </a:r>
          </a:p>
          <a:p>
            <a:pPr marL="1436688" lvl="1" indent="-358775"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I Prefer Cursor Measurements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en-US" sz="3200" dirty="0" smtClean="0"/>
              <a:t>Mathematics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30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555625"/>
            <a:ext cx="3845379" cy="4176713"/>
          </a:xfrm>
        </p:spPr>
        <p:txBody>
          <a:bodyPr/>
          <a:lstStyle/>
          <a:p>
            <a:r>
              <a:rPr lang="en-US" sz="2000" dirty="0" smtClean="0"/>
              <a:t>Conversion of Individual Channels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.g. inverting, re-scaling, etc.</a:t>
            </a:r>
          </a:p>
          <a:p>
            <a:r>
              <a:rPr lang="en-US" sz="2000" dirty="0" smtClean="0"/>
              <a:t>Mathematical Combination of Channels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.g. 'C1 * C2'</a:t>
            </a:r>
          </a:p>
          <a:p>
            <a:r>
              <a:rPr lang="en-US" sz="2000" dirty="0" smtClean="0"/>
              <a:t>Cascaded Mathematics: f(g(x))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ree definition of customized functions</a:t>
            </a:r>
          </a:p>
          <a:p>
            <a:r>
              <a:rPr lang="en-US" sz="2000" dirty="0" smtClean="0"/>
              <a:t>FFT (Fast Fourier Transformation)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67" y="555990"/>
            <a:ext cx="3994689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6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– Customized Functions / </a:t>
            </a:r>
            <a:r>
              <a:rPr lang="en-US" dirty="0" err="1" smtClean="0"/>
              <a:t>WebEdit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0" y="555526"/>
            <a:ext cx="7560000" cy="4250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– Fast Fourier Transformation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0" y="555526"/>
            <a:ext cx="7989378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5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8605970" cy="533400"/>
          </a:xfrm>
        </p:spPr>
        <p:txBody>
          <a:bodyPr/>
          <a:lstStyle/>
          <a:p>
            <a:r>
              <a:rPr lang="en-US" sz="3200" dirty="0" smtClean="0"/>
              <a:t>WaveScan – Automated Signal Monitoring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40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WaveScan – Automated Signal Monitoring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850" y="555625"/>
            <a:ext cx="5112246" cy="4176713"/>
          </a:xfrm>
        </p:spPr>
        <p:txBody>
          <a:bodyPr/>
          <a:lstStyle/>
          <a:p>
            <a:r>
              <a:rPr lang="en-US" sz="2000" dirty="0" smtClean="0"/>
              <a:t>Automated Signal Scan</a:t>
            </a:r>
          </a:p>
          <a:p>
            <a:r>
              <a:rPr lang="en-US" sz="2000" dirty="0" smtClean="0"/>
              <a:t>Parameter Monitoring</a:t>
            </a:r>
          </a:p>
          <a:p>
            <a:r>
              <a:rPr lang="en-US" sz="2000" dirty="0" smtClean="0"/>
              <a:t>Search for:</a:t>
            </a:r>
          </a:p>
          <a:p>
            <a:pPr lvl="1"/>
            <a:r>
              <a:rPr lang="en-US" sz="1800" dirty="0" smtClean="0"/>
              <a:t>Runts</a:t>
            </a:r>
          </a:p>
          <a:p>
            <a:pPr lvl="1"/>
            <a:r>
              <a:rPr lang="en-US" sz="1800" dirty="0" smtClean="0"/>
              <a:t>Non-Monotony</a:t>
            </a:r>
          </a:p>
          <a:p>
            <a:pPr lvl="1"/>
            <a:r>
              <a:rPr lang="en-US" sz="1800" dirty="0" smtClean="0"/>
              <a:t>Serial Patterns / Bus</a:t>
            </a:r>
          </a:p>
          <a:p>
            <a:r>
              <a:rPr lang="en-US" sz="2000" dirty="0" smtClean="0"/>
              <a:t>Filter Functions:</a:t>
            </a:r>
          </a:p>
          <a:p>
            <a:pPr lvl="1"/>
            <a:r>
              <a:rPr lang="en-US" sz="1800" dirty="0" smtClean="0"/>
              <a:t>Rarest Events</a:t>
            </a:r>
          </a:p>
          <a:p>
            <a:pPr lvl="1"/>
            <a:r>
              <a:rPr lang="en-US" sz="1800" dirty="0" smtClean="0"/>
              <a:t>Maximum / Minimum</a:t>
            </a:r>
          </a:p>
          <a:p>
            <a:pPr lvl="1"/>
            <a:r>
              <a:rPr lang="en-US" sz="1800" dirty="0" smtClean="0"/>
              <a:t>Within / Outside of Limits, Delta %</a:t>
            </a:r>
          </a:p>
          <a:p>
            <a:r>
              <a:rPr lang="en-US" sz="2000" dirty="0" smtClean="0"/>
              <a:t>Automatic Documentation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2524-2F50-470A-82C8-A1586777825E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pPr/>
              <a:t>48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52" y="555526"/>
            <a:ext cx="5502780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WS Screen Shot 'WaveScan - Filter'_1101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79862"/>
            <a:ext cx="1510820" cy="11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0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4" y="2200824"/>
            <a:ext cx="7735421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WaveScan – Table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8496300" cy="1584077"/>
          </a:xfrm>
        </p:spPr>
        <p:txBody>
          <a:bodyPr/>
          <a:lstStyle/>
          <a:p>
            <a:r>
              <a:rPr lang="en-US" sz="2000" dirty="0" smtClean="0"/>
              <a:t>Table with list of found events</a:t>
            </a:r>
          </a:p>
          <a:p>
            <a:r>
              <a:rPr lang="en-US" sz="2000" dirty="0" smtClean="0"/>
              <a:t>Highlighting of the events in the original signal</a:t>
            </a:r>
          </a:p>
          <a:p>
            <a:r>
              <a:rPr lang="en-US" sz="2000" dirty="0" smtClean="0"/>
              <a:t>Selection of a specific event by clicking on the respective table entry</a:t>
            </a:r>
          </a:p>
          <a:p>
            <a:r>
              <a:rPr lang="en-US" sz="2000" dirty="0" smtClean="0"/>
              <a:t>Enlarged display of events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76056" y="2859782"/>
            <a:ext cx="864096" cy="6840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69436" y="2931790"/>
            <a:ext cx="2232248" cy="99722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en-US" sz="3200" dirty="0" smtClean="0"/>
              <a:t>Bandwidth &amp; Memory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1320"/>
            <a:ext cx="8529776" cy="41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WaveScan – Search for Digital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63638"/>
            <a:ext cx="2663652" cy="2592288"/>
          </a:xfrm>
        </p:spPr>
        <p:txBody>
          <a:bodyPr/>
          <a:lstStyle/>
          <a:p>
            <a:pPr>
              <a:tabLst>
                <a:tab pos="271463" algn="l"/>
              </a:tabLst>
            </a:pPr>
            <a:r>
              <a:rPr lang="en-US" sz="1600" dirty="0" smtClean="0"/>
              <a:t>Finding sequences in a digital signal</a:t>
            </a:r>
          </a:p>
          <a:p>
            <a:pPr>
              <a:tabLst>
                <a:tab pos="271463" algn="l"/>
              </a:tabLst>
            </a:pPr>
            <a:r>
              <a:rPr lang="en-US" sz="1600" dirty="0" smtClean="0"/>
              <a:t>Display of binary or hexadecimal code</a:t>
            </a:r>
          </a:p>
          <a:p>
            <a:pPr>
              <a:tabLst>
                <a:tab pos="271463" algn="l"/>
              </a:tabLst>
            </a:pPr>
            <a:r>
              <a:rPr lang="en-US" sz="1600" dirty="0" smtClean="0"/>
              <a:t>Definition of the </a:t>
            </a:r>
            <a:r>
              <a:rPr lang="en-US" sz="1600" dirty="0"/>
              <a:t>sequence to be searched </a:t>
            </a:r>
            <a:endParaRPr lang="en-US" sz="1600" dirty="0" smtClean="0"/>
          </a:p>
          <a:p>
            <a:pPr>
              <a:tabLst>
                <a:tab pos="271463" algn="l"/>
              </a:tabLst>
            </a:pPr>
            <a:r>
              <a:rPr lang="en-US" sz="1600" dirty="0" smtClean="0"/>
              <a:t>Table with detected events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180" y="2355726"/>
            <a:ext cx="5729420" cy="533400"/>
          </a:xfrm>
        </p:spPr>
        <p:txBody>
          <a:bodyPr/>
          <a:lstStyle/>
          <a:p>
            <a:r>
              <a:rPr lang="en-US" sz="3200" dirty="0" smtClean="0"/>
              <a:t>LabNotebook - Documentation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40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LabNotebook – Documentation,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850" y="555625"/>
            <a:ext cx="4248150" cy="4176713"/>
          </a:xfrm>
        </p:spPr>
        <p:txBody>
          <a:bodyPr/>
          <a:lstStyle/>
          <a:p>
            <a:r>
              <a:rPr lang="en-US" sz="2000" dirty="0" smtClean="0"/>
              <a:t>Storing of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Display</a:t>
            </a:r>
          </a:p>
          <a:p>
            <a:pPr lvl="1"/>
            <a:r>
              <a:rPr lang="en-US" sz="1800" dirty="0" smtClean="0"/>
              <a:t>the Oscilloscope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Data of a Channel</a:t>
            </a:r>
            <a:endParaRPr lang="en-US" sz="1800" dirty="0" smtClean="0"/>
          </a:p>
          <a:p>
            <a:pPr lvl="1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EVERYTHING!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 LabNotebook</a:t>
            </a:r>
          </a:p>
          <a:p>
            <a:r>
              <a:rPr lang="en-US" sz="2000" dirty="0" smtClean="0">
                <a:sym typeface="Symbol"/>
              </a:rPr>
              <a:t>Saving on</a:t>
            </a:r>
          </a:p>
          <a:p>
            <a:pPr lvl="1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Internal Memory </a:t>
            </a:r>
            <a:r>
              <a:rPr lang="en-US" sz="1800" dirty="0" smtClean="0">
                <a:sym typeface="Symbol"/>
              </a:rPr>
              <a:t>(Limited)</a:t>
            </a:r>
          </a:p>
          <a:p>
            <a:pPr lvl="1"/>
            <a:r>
              <a:rPr lang="en-US" sz="1800" dirty="0" smtClean="0"/>
              <a:t>Integrated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Drive</a:t>
            </a:r>
          </a:p>
          <a:p>
            <a:pPr lvl="1"/>
            <a:r>
              <a:rPr lang="en-US" sz="1800" dirty="0" smtClean="0"/>
              <a:t>External Storage Media (USB</a:t>
            </a:r>
          </a:p>
          <a:p>
            <a:pPr marL="360000" lvl="1" indent="0">
              <a:buNone/>
            </a:pPr>
            <a:r>
              <a:rPr lang="en-US" sz="1800" dirty="0" smtClean="0"/>
              <a:t>       Drives, etc.)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	Archiving / Further Processing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2524-2F50-470A-82C8-A1586777825E}" type="datetime1">
              <a:rPr lang="en-US" smtClean="0"/>
              <a:t>7/12/2017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pPr/>
              <a:t>52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5742"/>
            <a:ext cx="4680000" cy="244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13" y="555526"/>
            <a:ext cx="1195703" cy="1557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9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LabNotebook – 'Flashback Function'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8470564" cy="431949"/>
          </a:xfrm>
        </p:spPr>
        <p:txBody>
          <a:bodyPr/>
          <a:lstStyle/>
          <a:p>
            <a:r>
              <a:rPr lang="en-US" sz="2200" dirty="0" smtClean="0"/>
              <a:t>Reloading of saved Measurements &amp; Settings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363937"/>
            <a:ext cx="8470564" cy="14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BC0"/>
              </a:buClr>
              <a:buFont typeface="Wingdings" pitchFamily="2" charset="2"/>
              <a:buChar char="Ä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buClr>
                <a:srgbClr val="007BC0"/>
              </a:buClr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AutoNum type="circleNumDbPlain"/>
            </a:pPr>
            <a:r>
              <a:rPr lang="en-US" sz="2000" dirty="0" smtClean="0"/>
              <a:t>Selection of desired LabNotebook archive</a:t>
            </a:r>
          </a:p>
          <a:p>
            <a:pPr marL="533400" indent="-533400">
              <a:buAutoNum type="circleNumDbPlain"/>
            </a:pPr>
            <a:r>
              <a:rPr lang="en-US" sz="2000" dirty="0" smtClean="0"/>
              <a:t>Selection of desired </a:t>
            </a:r>
            <a:r>
              <a:rPr lang="en-US" sz="2000" dirty="0"/>
              <a:t>e</a:t>
            </a:r>
            <a:r>
              <a:rPr lang="en-US" sz="2000" dirty="0" smtClean="0"/>
              <a:t>ntry</a:t>
            </a:r>
          </a:p>
          <a:p>
            <a:pPr marL="533400" indent="-533400">
              <a:buAutoNum type="circleNumDbPlain"/>
            </a:pPr>
            <a:r>
              <a:rPr lang="en-US" sz="2000" dirty="0" smtClean="0"/>
              <a:t>Reloading of all data: Analog/Digital Channels, Zoom, Mathematics, Cursor, Parameters, …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Further analyses!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4414" y="1131590"/>
            <a:ext cx="8460000" cy="2085497"/>
            <a:chOff x="334414" y="1131590"/>
            <a:chExt cx="8460000" cy="20854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14" y="1131590"/>
              <a:ext cx="8460000" cy="20854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123728" y="2632896"/>
              <a:ext cx="1152128" cy="21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84168" y="2161474"/>
              <a:ext cx="1980000" cy="21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5576" y="2730866"/>
              <a:ext cx="684000" cy="39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442" y="2778915"/>
              <a:ext cx="43225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③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3688" y="2587007"/>
              <a:ext cx="43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①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3651" y="2126471"/>
              <a:ext cx="432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②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2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LabNotebook – Offline Display Using WaveStudio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0" y="555526"/>
            <a:ext cx="7420132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LabNotebook – Offline Processing Using WaveStudio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9" y="555526"/>
            <a:ext cx="7420133" cy="41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7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LabNotebook – Documentation,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55625"/>
            <a:ext cx="4248150" cy="4176713"/>
          </a:xfrm>
        </p:spPr>
        <p:txBody>
          <a:bodyPr/>
          <a:lstStyle/>
          <a:p>
            <a:r>
              <a:rPr lang="en-US" sz="2200" dirty="0" smtClean="0"/>
              <a:t>Saving setups and all data with 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touch of a button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'Flashback' Function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 Retrieving all data and settings of an entry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Report Function </a:t>
            </a:r>
            <a:r>
              <a:rPr lang="en-US" sz="2200" dirty="0" smtClean="0">
                <a:sym typeface="Symbol"/>
              </a:rPr>
              <a:t> Generating PDF, HTML or RTF reports of the measurement</a:t>
            </a:r>
          </a:p>
          <a:p>
            <a:r>
              <a:rPr lang="en-US" sz="2200" dirty="0" smtClean="0">
                <a:sym typeface="Symbol"/>
              </a:rPr>
              <a:t>Emailing the report directly from the oscilloscope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2448000" cy="346045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4526"/>
            <a:ext cx="2448000" cy="346045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2752"/>
            <a:ext cx="4536182" cy="2016224"/>
          </a:xfrm>
        </p:spPr>
        <p:txBody>
          <a:bodyPr/>
          <a:lstStyle/>
          <a:p>
            <a:pPr marL="114297" lvl="0" indent="0" defTabSz="761981">
              <a:spcAft>
                <a:spcPct val="30000"/>
              </a:spcAft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US" sz="2200" dirty="0"/>
              <a:t>Use the Questions section of the </a:t>
            </a:r>
            <a:br>
              <a:rPr lang="en-US" sz="2200" dirty="0"/>
            </a:br>
            <a:r>
              <a:rPr lang="en-US" sz="2200" dirty="0" err="1"/>
              <a:t>GotoWebinar</a:t>
            </a:r>
            <a:r>
              <a:rPr lang="en-US" sz="2200" dirty="0"/>
              <a:t> control panel</a:t>
            </a:r>
            <a:br>
              <a:rPr lang="en-US" sz="2200" dirty="0"/>
            </a:br>
            <a:endParaRPr lang="en-US" sz="2200" dirty="0"/>
          </a:p>
          <a:p>
            <a:pPr marL="114297" lvl="0" indent="0" defTabSz="761981">
              <a:spcAft>
                <a:spcPct val="30000"/>
              </a:spcAft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US" sz="2200" dirty="0"/>
              <a:t>Or send your question by email to </a:t>
            </a:r>
            <a:br>
              <a:rPr lang="en-US" sz="2200" dirty="0"/>
            </a:br>
            <a:r>
              <a:rPr lang="en-US" sz="2200" dirty="0">
                <a:hlinkClick r:id="rId2"/>
              </a:rPr>
              <a:t>jens.scheuren@teledynelecroy.com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9567" r="10169" b="-1558"/>
          <a:stretch/>
        </p:blipFill>
        <p:spPr>
          <a:xfrm>
            <a:off x="323528" y="668045"/>
            <a:ext cx="3022530" cy="2479769"/>
          </a:xfrm>
          <a:prstGeom prst="rect">
            <a:avLst/>
          </a:prstGeom>
        </p:spPr>
      </p:pic>
      <p:pic>
        <p:nvPicPr>
          <p:cNvPr id="8" name="Picture 4" descr="C:\Users\Guido.Wolf\AppData\Roaming\Skype\guido.wolfatlecroy.com\media_messaging\media_cache\^9238359E0CAFDD0F13A38F666B1273283CEEA05243C9A28E7B^pimgpsh_thumbnail_win_di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38425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146" y="1159427"/>
            <a:ext cx="7772400" cy="1916379"/>
          </a:xfrm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/>
              <a:t>For Your Kind Attention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291456" y="4906150"/>
            <a:ext cx="4542936" cy="223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rgbClr val="007BC6"/>
                </a:solidFill>
              </a:rPr>
              <a:t>Teledyne LeCroy GmbH   -   Tel. </a:t>
            </a:r>
            <a:r>
              <a:rPr lang="de-DE" smtClean="0">
                <a:solidFill>
                  <a:srgbClr val="007BC6"/>
                </a:solidFill>
                <a:sym typeface="Wingdings"/>
              </a:rPr>
              <a:t>+49 (6221) 8270-0   -  </a:t>
            </a:r>
            <a:r>
              <a:rPr lang="de-DE" smtClean="0">
                <a:solidFill>
                  <a:srgbClr val="007BC6"/>
                </a:solidFill>
                <a:sym typeface="Symbol"/>
              </a:rPr>
              <a:t> contact.gmbh@teledynelecroy.com</a:t>
            </a:r>
            <a:endParaRPr lang="en-US" dirty="0">
              <a:solidFill>
                <a:srgbClr val="007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4" y="1419966"/>
            <a:ext cx="6427258" cy="3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and Digital Bandwidth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850" y="627063"/>
            <a:ext cx="4464174" cy="7925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Analog Bandwidth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Bandwidth of the analog amplifier</a:t>
            </a:r>
            <a:endParaRPr lang="en-US" sz="1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72200" y="627063"/>
            <a:ext cx="2447950" cy="3889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Digital Bandwidth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Depends on the real time sampling rate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Frequency response of the analog/digital converters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Memory depth and sampling rate define the time that can be captured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01930" y="1430140"/>
            <a:ext cx="1368152" cy="430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C00000"/>
                </a:solidFill>
                <a:latin typeface="+mj-lt"/>
              </a:rPr>
              <a:t>5 MHz rectangle,</a:t>
            </a:r>
            <a:br>
              <a:rPr lang="en-US" sz="1100" dirty="0" smtClean="0">
                <a:solidFill>
                  <a:srgbClr val="C00000"/>
                </a:solidFill>
                <a:latin typeface="+mj-lt"/>
              </a:rPr>
            </a:br>
            <a:r>
              <a:rPr lang="en-US" sz="1100" dirty="0" smtClean="0">
                <a:solidFill>
                  <a:srgbClr val="C00000"/>
                </a:solidFill>
                <a:latin typeface="+mj-lt"/>
              </a:rPr>
              <a:t>250 MS/s</a:t>
            </a:r>
            <a:endParaRPr lang="en-US" sz="1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01930" y="2978222"/>
            <a:ext cx="1368152" cy="430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C00000"/>
                </a:solidFill>
                <a:latin typeface="+mj-lt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5 MHz rectangle,</a:t>
            </a:r>
            <a:br>
              <a:rPr lang="en-US" dirty="0" smtClean="0"/>
            </a:br>
            <a:r>
              <a:rPr lang="en-US" dirty="0" smtClean="0"/>
              <a:t>2.5 GS/s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Bandwidth –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850" y="627063"/>
            <a:ext cx="8496300" cy="1800671"/>
          </a:xfrm>
        </p:spPr>
        <p:txBody>
          <a:bodyPr/>
          <a:lstStyle/>
          <a:p>
            <a:r>
              <a:rPr lang="en-US" sz="2000" dirty="0" smtClean="0"/>
              <a:t>Bandwidth of the analog amplifier</a:t>
            </a:r>
          </a:p>
          <a:p>
            <a:r>
              <a:rPr lang="en-US" sz="2000" dirty="0" smtClean="0"/>
              <a:t>Higher frequencies do not reach the ADC</a:t>
            </a:r>
          </a:p>
          <a:p>
            <a:pPr lvl="1"/>
            <a:r>
              <a:rPr lang="en-US" sz="1800" dirty="0" smtClean="0"/>
              <a:t>Wrong signal shape or no signal display at all</a:t>
            </a:r>
          </a:p>
          <a:p>
            <a:r>
              <a:rPr lang="en-US" sz="2000" dirty="0" smtClean="0"/>
              <a:t>Bandwidth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+ Oscilloscope 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B9FA-2DA7-4EAB-AD31-4A8D92637F76}" type="datetime1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7</a:t>
            </a:fld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4111114" y="2931790"/>
            <a:ext cx="900000" cy="900000"/>
          </a:xfrm>
          <a:prstGeom prst="plus">
            <a:avLst>
              <a:gd name="adj" fmla="val 34735"/>
            </a:avLst>
          </a:prstGeom>
          <a:solidFill>
            <a:srgbClr val="007B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7734"/>
            <a:ext cx="2361248" cy="217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P005 Acc_F1176x9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71750"/>
            <a:ext cx="2080098" cy="1692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What Bandwidth(s) Are You Mainly Using?</a:t>
            </a:r>
          </a:p>
          <a:p>
            <a:pPr marL="2155825" lvl="1" indent="-358775">
              <a:lnSpc>
                <a:spcPct val="150000"/>
              </a:lnSpc>
            </a:pPr>
            <a:r>
              <a:rPr lang="en-US" sz="2800" dirty="0" smtClean="0"/>
              <a:t>   &lt; 100 MHz</a:t>
            </a:r>
          </a:p>
          <a:p>
            <a:pPr marL="2155825" lvl="1" indent="-358775">
              <a:lnSpc>
                <a:spcPct val="150000"/>
              </a:lnSpc>
            </a:pPr>
            <a:r>
              <a:rPr lang="en-US" sz="2800" dirty="0" smtClean="0"/>
              <a:t>   100 – 500 MHz</a:t>
            </a:r>
          </a:p>
          <a:p>
            <a:pPr marL="2155825" lvl="1" indent="-358775">
              <a:lnSpc>
                <a:spcPct val="150000"/>
              </a:lnSpc>
            </a:pPr>
            <a:r>
              <a:rPr lang="en-US" sz="2800" dirty="0" smtClean="0"/>
              <a:t>   500 MHz – 1 GHz</a:t>
            </a:r>
          </a:p>
          <a:p>
            <a:pPr marL="2155825" lvl="1" indent="-358775">
              <a:lnSpc>
                <a:spcPct val="150000"/>
              </a:lnSpc>
            </a:pPr>
            <a:r>
              <a:rPr lang="en-US" sz="2800" dirty="0" smtClean="0"/>
              <a:t>   &gt; 1 GHz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Teledyne LeCroy GmbH   -   Tel. </a:t>
            </a:r>
            <a:r>
              <a:rPr lang="de-DE" smtClean="0">
                <a:sym typeface="Wingdings"/>
              </a:rPr>
              <a:t>+49 (6221) 8270-0   -  </a:t>
            </a:r>
            <a:r>
              <a:rPr lang="de-DE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0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 memory </a:t>
            </a:r>
            <a:r>
              <a:rPr lang="en-US" sz="2000" dirty="0" smtClean="0"/>
              <a:t>for Signals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Specification in points ('pts') </a:t>
            </a:r>
            <a:r>
              <a:rPr lang="en-US" sz="1800" dirty="0" smtClean="0">
                <a:sym typeface="Symbol"/>
              </a:rPr>
              <a:t></a:t>
            </a:r>
            <a:r>
              <a:rPr lang="en-US" sz="1800" dirty="0" smtClean="0"/>
              <a:t> e.g. '20 kpts' = 20'000 measured values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per Channel </a:t>
            </a:r>
            <a:r>
              <a:rPr lang="en-US" sz="2000" dirty="0" smtClean="0"/>
              <a:t>or Interleaved Memory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Memory combination when few channels are used</a:t>
            </a:r>
          </a:p>
          <a:p>
            <a:pPr marL="360000" lvl="1" indent="0">
              <a:spcAft>
                <a:spcPts val="300"/>
              </a:spcAft>
              <a:buNone/>
              <a:tabLst>
                <a:tab pos="719138" algn="l"/>
              </a:tabLst>
            </a:pPr>
            <a:r>
              <a:rPr lang="en-US" sz="1800" dirty="0" smtClean="0">
                <a:sym typeface="Symbol"/>
              </a:rPr>
              <a:t>	</a:t>
            </a:r>
            <a:r>
              <a:rPr lang="en-US" sz="1800" dirty="0" smtClean="0"/>
              <a:t> 12.5 Mpts per channel (4 channels) / 25 Mpts per channel (2 channels)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Memory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Defines the Maximum Sampling Rate </a:t>
            </a:r>
            <a:r>
              <a:rPr lang="en-US" sz="2000" dirty="0" smtClean="0"/>
              <a:t>for the acquisition time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1 GS/s sampling at 1 Mpts memory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1'000'000 measured values / 1'000'000'000 measurements/s = 0.001 s or 1 ms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Segmentation / Sequence Mode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Fast signals with long signal pauses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Optimization of memory use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136-FD9E-4516-8105-D2B1CE2B312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BB2-4379-4644-809A-697B3535781E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91456" y="4906150"/>
            <a:ext cx="4542936" cy="223494"/>
          </a:xfrm>
        </p:spPr>
        <p:txBody>
          <a:bodyPr/>
          <a:lstStyle/>
          <a:p>
            <a:r>
              <a:rPr lang="de-DE" dirty="0" smtClean="0"/>
              <a:t>Teledyne LeCroy GmbH   -   Tel. </a:t>
            </a:r>
            <a:r>
              <a:rPr lang="de-DE" dirty="0" smtClean="0">
                <a:sym typeface="Wingdings"/>
              </a:rPr>
              <a:t>+49 (6221) 8270-0   -  </a:t>
            </a:r>
            <a:r>
              <a:rPr lang="de-DE" dirty="0" smtClean="0">
                <a:sym typeface="Symbol"/>
              </a:rPr>
              <a:t> contact.gmbh@teledynelecroy.com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 16-9 Presentation Blue__v1.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 16-9 Presentation Blue__v1.00</Template>
  <TotalTime>13</TotalTime>
  <Words>2221</Words>
  <Application>Microsoft Office PowerPoint</Application>
  <PresentationFormat>On-screen Show (16:9)</PresentationFormat>
  <Paragraphs>563</Paragraphs>
  <Slides>58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TL 16-9 Presentation Blue__v1.00</vt:lpstr>
      <vt:lpstr>Oscilloscope Basics</vt:lpstr>
      <vt:lpstr>Table of Contents</vt:lpstr>
      <vt:lpstr>PowerPoint Presentation</vt:lpstr>
      <vt:lpstr>Basic Setup of a Digital Oscilloscope</vt:lpstr>
      <vt:lpstr>PowerPoint Presentation</vt:lpstr>
      <vt:lpstr>Analog and Digital Bandwidth</vt:lpstr>
      <vt:lpstr>Analog Bandwidth – System</vt:lpstr>
      <vt:lpstr>Polling Question #1</vt:lpstr>
      <vt:lpstr>Memory</vt:lpstr>
      <vt:lpstr>Memory Segmentation</vt:lpstr>
      <vt:lpstr>PowerPoint Presentation</vt:lpstr>
      <vt:lpstr>Sampling</vt:lpstr>
      <vt:lpstr>Real Time Sampling</vt:lpstr>
      <vt:lpstr>Aliasing</vt:lpstr>
      <vt:lpstr>Multisampling (Random Interleaved Sampling)</vt:lpstr>
      <vt:lpstr>Sampling - Roll Mode</vt:lpstr>
      <vt:lpstr>PowerPoint Presentation</vt:lpstr>
      <vt:lpstr>Screen Display</vt:lpstr>
      <vt:lpstr>Screen Display</vt:lpstr>
      <vt:lpstr>Screen Display</vt:lpstr>
      <vt:lpstr>Screen Display</vt:lpstr>
      <vt:lpstr>Screen Display</vt:lpstr>
      <vt:lpstr>Screen Display – Signals</vt:lpstr>
      <vt:lpstr>Screen Display – Zoom</vt:lpstr>
      <vt:lpstr>Screen Display – Parameter Measurement</vt:lpstr>
      <vt:lpstr>Screen Display – Cursor Readouts</vt:lpstr>
      <vt:lpstr>Screen Display – Serial Bus Decoder</vt:lpstr>
      <vt:lpstr>PowerPoint Presentation</vt:lpstr>
      <vt:lpstr>Trigger – Overview</vt:lpstr>
      <vt:lpstr>TriggerScan Function</vt:lpstr>
      <vt:lpstr>Triggering – Standard Triggers</vt:lpstr>
      <vt:lpstr>Triggering – Extended Triggers</vt:lpstr>
      <vt:lpstr>Triggering – Digital Triggers</vt:lpstr>
      <vt:lpstr>Triggering – Serial Bus Triggers</vt:lpstr>
      <vt:lpstr>Polling Question #2</vt:lpstr>
      <vt:lpstr>PowerPoint Presentation</vt:lpstr>
      <vt:lpstr>Measurements</vt:lpstr>
      <vt:lpstr>Measurements – Definition of Horizontal Parameters</vt:lpstr>
      <vt:lpstr>Measurements – Definition of Vertical Parameters</vt:lpstr>
      <vt:lpstr>Measurements - Parameters &amp; Statistics</vt:lpstr>
      <vt:lpstr>Measurements – Parameter Qualification</vt:lpstr>
      <vt:lpstr>Polling Question #3</vt:lpstr>
      <vt:lpstr>PowerPoint Presentation</vt:lpstr>
      <vt:lpstr>Mathematics</vt:lpstr>
      <vt:lpstr>Mathematics – Customized Functions / WebEdit</vt:lpstr>
      <vt:lpstr>Mathematics – Fast Fourier Transformation FFT</vt:lpstr>
      <vt:lpstr>PowerPoint Presentation</vt:lpstr>
      <vt:lpstr>WaveScan – Automated Signal Monitoring</vt:lpstr>
      <vt:lpstr>WaveScan – Table of Events</vt:lpstr>
      <vt:lpstr>WaveScan – Search for Digital Patterns</vt:lpstr>
      <vt:lpstr>PowerPoint Presentation</vt:lpstr>
      <vt:lpstr>LabNotebook – Documentation, Storage</vt:lpstr>
      <vt:lpstr>LabNotebook – 'Flashback Function'</vt:lpstr>
      <vt:lpstr>LabNotebook – Offline Display Using WaveStudio</vt:lpstr>
      <vt:lpstr>LabNotebook – Offline Processing Using WaveStudio</vt:lpstr>
      <vt:lpstr>LabNotebook – Documentation, Reports</vt:lpstr>
      <vt:lpstr>Questions &amp; Answers</vt:lpstr>
      <vt:lpstr>Thank You For Your Kind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Oszilloskop Grundlagen</dc:title>
  <dc:creator>Jens Scheuren</dc:creator>
  <cp:lastModifiedBy>Jami Payment</cp:lastModifiedBy>
  <cp:revision>402</cp:revision>
  <cp:lastPrinted>2013-09-11T05:43:44Z</cp:lastPrinted>
  <dcterms:created xsi:type="dcterms:W3CDTF">2013-02-21T20:58:06Z</dcterms:created>
  <dcterms:modified xsi:type="dcterms:W3CDTF">2017-07-12T14:47:20Z</dcterms:modified>
</cp:coreProperties>
</file>